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65" r:id="rId2"/>
    <p:sldId id="266" r:id="rId3"/>
    <p:sldId id="267" r:id="rId4"/>
    <p:sldId id="277" r:id="rId5"/>
    <p:sldId id="270" r:id="rId6"/>
    <p:sldId id="271" r:id="rId7"/>
    <p:sldId id="273" r:id="rId8"/>
    <p:sldId id="272" r:id="rId9"/>
    <p:sldId id="274" r:id="rId10"/>
    <p:sldId id="275" r:id="rId11"/>
    <p:sldId id="278" r:id="rId12"/>
    <p:sldId id="276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7" r:id="rId21"/>
    <p:sldId id="288" r:id="rId22"/>
    <p:sldId id="289" r:id="rId23"/>
    <p:sldId id="256" r:id="rId24"/>
    <p:sldId id="257" r:id="rId25"/>
    <p:sldId id="260" r:id="rId26"/>
    <p:sldId id="261" r:id="rId27"/>
    <p:sldId id="290" r:id="rId28"/>
    <p:sldId id="291" r:id="rId29"/>
    <p:sldId id="258" r:id="rId30"/>
    <p:sldId id="259" r:id="rId31"/>
    <p:sldId id="262" r:id="rId32"/>
    <p:sldId id="263" r:id="rId33"/>
    <p:sldId id="26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/>
    <p:restoredTop sz="87945"/>
  </p:normalViewPr>
  <p:slideViewPr>
    <p:cSldViewPr snapToGrid="0">
      <p:cViewPr varScale="1">
        <p:scale>
          <a:sx n="111" d="100"/>
          <a:sy n="111" d="100"/>
        </p:scale>
        <p:origin x="8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E0D85E-30F1-4DDC-AA0C-96E32980C7E1}" type="doc">
      <dgm:prSet loTypeId="urn:microsoft.com/office/officeart/2016/7/layout/VerticalSolidAction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E4B8BBB-569F-4460-A90F-035730606058}">
      <dgm:prSet/>
      <dgm:spPr/>
      <dgm:t>
        <a:bodyPr/>
        <a:lstStyle/>
        <a:p>
          <a:r>
            <a:rPr lang="en-US"/>
            <a:t>Describe</a:t>
          </a:r>
        </a:p>
      </dgm:t>
    </dgm:pt>
    <dgm:pt modelId="{39889617-9B3A-46EC-9C09-4C1D268D6299}" type="parTrans" cxnId="{75EF8B42-0386-4784-91EC-4F5AAFB51CFE}">
      <dgm:prSet/>
      <dgm:spPr/>
      <dgm:t>
        <a:bodyPr/>
        <a:lstStyle/>
        <a:p>
          <a:endParaRPr lang="en-US"/>
        </a:p>
      </dgm:t>
    </dgm:pt>
    <dgm:pt modelId="{1AB80267-ECA7-486B-AFEF-B10506ED3D4E}" type="sibTrans" cxnId="{75EF8B42-0386-4784-91EC-4F5AAFB51CFE}">
      <dgm:prSet/>
      <dgm:spPr/>
      <dgm:t>
        <a:bodyPr/>
        <a:lstStyle/>
        <a:p>
          <a:endParaRPr lang="en-US"/>
        </a:p>
      </dgm:t>
    </dgm:pt>
    <dgm:pt modelId="{57F6E8B9-7991-45AD-9C9A-19F36D1110ED}">
      <dgm:prSet/>
      <dgm:spPr/>
      <dgm:t>
        <a:bodyPr/>
        <a:lstStyle/>
        <a:p>
          <a:r>
            <a:rPr lang="en-US" dirty="0"/>
            <a:t>the utility (and limitations) in the interpretations of blood patterns to crime scene investigation</a:t>
          </a:r>
        </a:p>
      </dgm:t>
    </dgm:pt>
    <dgm:pt modelId="{0E5AAFB2-9F0D-4C3A-9D08-1732EA7BA9B8}" type="parTrans" cxnId="{AEBD2F05-25BD-401E-84F8-BF1A66C65F99}">
      <dgm:prSet/>
      <dgm:spPr/>
      <dgm:t>
        <a:bodyPr/>
        <a:lstStyle/>
        <a:p>
          <a:endParaRPr lang="en-US"/>
        </a:p>
      </dgm:t>
    </dgm:pt>
    <dgm:pt modelId="{A9495253-1450-4EBC-B3A4-583B5E06CFB6}" type="sibTrans" cxnId="{AEBD2F05-25BD-401E-84F8-BF1A66C65F99}">
      <dgm:prSet/>
      <dgm:spPr/>
      <dgm:t>
        <a:bodyPr/>
        <a:lstStyle/>
        <a:p>
          <a:endParaRPr lang="en-US"/>
        </a:p>
      </dgm:t>
    </dgm:pt>
    <dgm:pt modelId="{806E5CD7-45D0-466A-9843-5EE3B930CD95}">
      <dgm:prSet/>
      <dgm:spPr/>
      <dgm:t>
        <a:bodyPr/>
        <a:lstStyle/>
        <a:p>
          <a:r>
            <a:rPr lang="en-US"/>
            <a:t>Understand</a:t>
          </a:r>
        </a:p>
      </dgm:t>
    </dgm:pt>
    <dgm:pt modelId="{DBD64FE7-8EB7-4A8B-B700-14F6CA8E96CC}" type="parTrans" cxnId="{AF451148-0E02-499F-9D34-901CAD39AE41}">
      <dgm:prSet/>
      <dgm:spPr/>
      <dgm:t>
        <a:bodyPr/>
        <a:lstStyle/>
        <a:p>
          <a:endParaRPr lang="en-US"/>
        </a:p>
      </dgm:t>
    </dgm:pt>
    <dgm:pt modelId="{146325D4-7596-429C-BB12-11E3E6FD05AC}" type="sibTrans" cxnId="{AF451148-0E02-499F-9D34-901CAD39AE41}">
      <dgm:prSet/>
      <dgm:spPr/>
      <dgm:t>
        <a:bodyPr/>
        <a:lstStyle/>
        <a:p>
          <a:endParaRPr lang="en-US"/>
        </a:p>
      </dgm:t>
    </dgm:pt>
    <dgm:pt modelId="{3A8DA1D2-E67D-4989-B2F2-5ECE44BA9604}">
      <dgm:prSet/>
      <dgm:spPr/>
      <dgm:t>
        <a:bodyPr/>
        <a:lstStyle/>
        <a:p>
          <a:r>
            <a:rPr lang="en-US" dirty="0"/>
            <a:t>the three main types of bloodstain patterns</a:t>
          </a:r>
        </a:p>
      </dgm:t>
    </dgm:pt>
    <dgm:pt modelId="{AE1DBC1B-051E-4A36-A711-3C8D3ACBB26B}" type="parTrans" cxnId="{94DC6BC2-622B-451E-B787-8CEC30D4C67E}">
      <dgm:prSet/>
      <dgm:spPr/>
      <dgm:t>
        <a:bodyPr/>
        <a:lstStyle/>
        <a:p>
          <a:endParaRPr lang="en-US"/>
        </a:p>
      </dgm:t>
    </dgm:pt>
    <dgm:pt modelId="{8AD6165A-CC29-42D4-9DEF-D1605E3F815B}" type="sibTrans" cxnId="{94DC6BC2-622B-451E-B787-8CEC30D4C67E}">
      <dgm:prSet/>
      <dgm:spPr/>
      <dgm:t>
        <a:bodyPr/>
        <a:lstStyle/>
        <a:p>
          <a:endParaRPr lang="en-US"/>
        </a:p>
      </dgm:t>
    </dgm:pt>
    <dgm:pt modelId="{3879B992-9723-4DE0-ACD8-74A381E2619C}">
      <dgm:prSet/>
      <dgm:spPr/>
      <dgm:t>
        <a:bodyPr/>
        <a:lstStyle/>
        <a:p>
          <a:r>
            <a:rPr lang="en-US"/>
            <a:t>Understand</a:t>
          </a:r>
        </a:p>
      </dgm:t>
    </dgm:pt>
    <dgm:pt modelId="{FD81C41F-EE9B-4F7F-8E30-BD3AB04CD9B3}" type="parTrans" cxnId="{37BF56F1-1571-4BA5-8369-110D1CB16B7B}">
      <dgm:prSet/>
      <dgm:spPr/>
      <dgm:t>
        <a:bodyPr/>
        <a:lstStyle/>
        <a:p>
          <a:endParaRPr lang="en-US"/>
        </a:p>
      </dgm:t>
    </dgm:pt>
    <dgm:pt modelId="{D160318A-3862-41A8-AF73-2D67CA3102D7}" type="sibTrans" cxnId="{37BF56F1-1571-4BA5-8369-110D1CB16B7B}">
      <dgm:prSet/>
      <dgm:spPr/>
      <dgm:t>
        <a:bodyPr/>
        <a:lstStyle/>
        <a:p>
          <a:endParaRPr lang="en-US"/>
        </a:p>
      </dgm:t>
    </dgm:pt>
    <dgm:pt modelId="{EA40C14F-E809-4137-A3EB-1614EA76CF37}">
      <dgm:prSet/>
      <dgm:spPr/>
      <dgm:t>
        <a:bodyPr/>
        <a:lstStyle/>
        <a:p>
          <a:r>
            <a:rPr lang="en-US" dirty="0"/>
            <a:t>forces that create different types of bloodstain patterns</a:t>
          </a:r>
        </a:p>
      </dgm:t>
    </dgm:pt>
    <dgm:pt modelId="{27521F2E-7F6E-485A-92EC-8A51CC8AA21B}" type="parTrans" cxnId="{B78DB8D8-72CB-4FEB-A879-3D62B16CB472}">
      <dgm:prSet/>
      <dgm:spPr/>
      <dgm:t>
        <a:bodyPr/>
        <a:lstStyle/>
        <a:p>
          <a:endParaRPr lang="en-US"/>
        </a:p>
      </dgm:t>
    </dgm:pt>
    <dgm:pt modelId="{9A109BD9-4AF7-4935-BE1F-B6B549249D63}" type="sibTrans" cxnId="{B78DB8D8-72CB-4FEB-A879-3D62B16CB472}">
      <dgm:prSet/>
      <dgm:spPr/>
      <dgm:t>
        <a:bodyPr/>
        <a:lstStyle/>
        <a:p>
          <a:endParaRPr lang="en-US"/>
        </a:p>
      </dgm:t>
    </dgm:pt>
    <dgm:pt modelId="{DDDD23AF-4773-42BB-AF8F-61C60985F9DF}">
      <dgm:prSet/>
      <dgm:spPr/>
      <dgm:t>
        <a:bodyPr/>
        <a:lstStyle/>
        <a:p>
          <a:r>
            <a:rPr lang="en-US"/>
            <a:t>Compare</a:t>
          </a:r>
        </a:p>
      </dgm:t>
    </dgm:pt>
    <dgm:pt modelId="{914BCB3C-9B6C-46E6-A32F-F9738FCA76BE}" type="parTrans" cxnId="{7F8A4F46-4217-40CB-B957-AD9206AD71B6}">
      <dgm:prSet/>
      <dgm:spPr/>
      <dgm:t>
        <a:bodyPr/>
        <a:lstStyle/>
        <a:p>
          <a:endParaRPr lang="en-US"/>
        </a:p>
      </dgm:t>
    </dgm:pt>
    <dgm:pt modelId="{D455730A-6405-4991-A3C3-6F96EA777B5A}" type="sibTrans" cxnId="{7F8A4F46-4217-40CB-B957-AD9206AD71B6}">
      <dgm:prSet/>
      <dgm:spPr/>
      <dgm:t>
        <a:bodyPr/>
        <a:lstStyle/>
        <a:p>
          <a:endParaRPr lang="en-US"/>
        </a:p>
      </dgm:t>
    </dgm:pt>
    <dgm:pt modelId="{0EE1283E-305F-44D9-83A8-58D4AF97938D}">
      <dgm:prSet/>
      <dgm:spPr/>
      <dgm:t>
        <a:bodyPr/>
        <a:lstStyle/>
        <a:p>
          <a:r>
            <a:rPr lang="en-US" dirty="0"/>
            <a:t>how different physical effects alter the shape of blood droplets</a:t>
          </a:r>
        </a:p>
      </dgm:t>
    </dgm:pt>
    <dgm:pt modelId="{C6DF9395-EF0C-4A12-9611-0625D74A2C4B}" type="parTrans" cxnId="{FF9574BB-BF51-4D84-B309-CF12B4883131}">
      <dgm:prSet/>
      <dgm:spPr/>
      <dgm:t>
        <a:bodyPr/>
        <a:lstStyle/>
        <a:p>
          <a:endParaRPr lang="en-US"/>
        </a:p>
      </dgm:t>
    </dgm:pt>
    <dgm:pt modelId="{19B164DB-94E4-4E6C-ACF9-ACD839419A16}" type="sibTrans" cxnId="{FF9574BB-BF51-4D84-B309-CF12B4883131}">
      <dgm:prSet/>
      <dgm:spPr/>
      <dgm:t>
        <a:bodyPr/>
        <a:lstStyle/>
        <a:p>
          <a:endParaRPr lang="en-US"/>
        </a:p>
      </dgm:t>
    </dgm:pt>
    <dgm:pt modelId="{3AEE48C5-BFB2-4D41-BBE1-A269DE936167}">
      <dgm:prSet/>
      <dgm:spPr/>
      <dgm:t>
        <a:bodyPr/>
        <a:lstStyle/>
        <a:p>
          <a:r>
            <a:rPr lang="en-US"/>
            <a:t>Describe</a:t>
          </a:r>
        </a:p>
      </dgm:t>
    </dgm:pt>
    <dgm:pt modelId="{094E7081-33C6-4B28-BA42-0A284391432C}" type="parTrans" cxnId="{ED441B84-F7C8-477D-A1AD-7C83A27618D0}">
      <dgm:prSet/>
      <dgm:spPr/>
      <dgm:t>
        <a:bodyPr/>
        <a:lstStyle/>
        <a:p>
          <a:endParaRPr lang="en-US"/>
        </a:p>
      </dgm:t>
    </dgm:pt>
    <dgm:pt modelId="{6791DFB8-AFCC-4183-8172-B33521115CE0}" type="sibTrans" cxnId="{ED441B84-F7C8-477D-A1AD-7C83A27618D0}">
      <dgm:prSet/>
      <dgm:spPr/>
      <dgm:t>
        <a:bodyPr/>
        <a:lstStyle/>
        <a:p>
          <a:endParaRPr lang="en-US"/>
        </a:p>
      </dgm:t>
    </dgm:pt>
    <dgm:pt modelId="{8B90897B-FCBA-4B36-A810-C39C5B7165B7}">
      <dgm:prSet/>
      <dgm:spPr/>
      <dgm:t>
        <a:bodyPr/>
        <a:lstStyle/>
        <a:p>
          <a:r>
            <a:rPr lang="en-US" dirty="0"/>
            <a:t>how different blood patterns can be created</a:t>
          </a:r>
        </a:p>
      </dgm:t>
    </dgm:pt>
    <dgm:pt modelId="{3C00E37D-8C74-4C0E-B5C3-535A78FF9EC9}" type="parTrans" cxnId="{ED3D51B8-4888-43CB-A2AE-7952265312ED}">
      <dgm:prSet/>
      <dgm:spPr/>
      <dgm:t>
        <a:bodyPr/>
        <a:lstStyle/>
        <a:p>
          <a:endParaRPr lang="en-US"/>
        </a:p>
      </dgm:t>
    </dgm:pt>
    <dgm:pt modelId="{3C68203D-D625-41F8-9E2B-D973FD84D69A}" type="sibTrans" cxnId="{ED3D51B8-4888-43CB-A2AE-7952265312ED}">
      <dgm:prSet/>
      <dgm:spPr/>
      <dgm:t>
        <a:bodyPr/>
        <a:lstStyle/>
        <a:p>
          <a:endParaRPr lang="en-US"/>
        </a:p>
      </dgm:t>
    </dgm:pt>
    <dgm:pt modelId="{B15E6180-8D7F-304C-9C30-C38623C3BBCF}" type="pres">
      <dgm:prSet presAssocID="{A5E0D85E-30F1-4DDC-AA0C-96E32980C7E1}" presName="Name0" presStyleCnt="0">
        <dgm:presLayoutVars>
          <dgm:dir/>
          <dgm:animLvl val="lvl"/>
          <dgm:resizeHandles val="exact"/>
        </dgm:presLayoutVars>
      </dgm:prSet>
      <dgm:spPr/>
    </dgm:pt>
    <dgm:pt modelId="{E72F98B3-6A2D-0C4E-981B-DCC9BFC72956}" type="pres">
      <dgm:prSet presAssocID="{6E4B8BBB-569F-4460-A90F-035730606058}" presName="linNode" presStyleCnt="0"/>
      <dgm:spPr/>
    </dgm:pt>
    <dgm:pt modelId="{09C95B32-85AE-334D-9311-A74C23052D68}" type="pres">
      <dgm:prSet presAssocID="{6E4B8BBB-569F-4460-A90F-035730606058}" presName="parentText" presStyleLbl="alignNode1" presStyleIdx="0" presStyleCnt="5">
        <dgm:presLayoutVars>
          <dgm:chMax val="1"/>
          <dgm:bulletEnabled/>
        </dgm:presLayoutVars>
      </dgm:prSet>
      <dgm:spPr/>
    </dgm:pt>
    <dgm:pt modelId="{9E55E86D-486A-444B-90E3-56016205B073}" type="pres">
      <dgm:prSet presAssocID="{6E4B8BBB-569F-4460-A90F-035730606058}" presName="descendantText" presStyleLbl="alignAccFollowNode1" presStyleIdx="0" presStyleCnt="5">
        <dgm:presLayoutVars>
          <dgm:bulletEnabled/>
        </dgm:presLayoutVars>
      </dgm:prSet>
      <dgm:spPr/>
    </dgm:pt>
    <dgm:pt modelId="{D2132D2B-B713-6044-9C01-C82550582BAB}" type="pres">
      <dgm:prSet presAssocID="{1AB80267-ECA7-486B-AFEF-B10506ED3D4E}" presName="sp" presStyleCnt="0"/>
      <dgm:spPr/>
    </dgm:pt>
    <dgm:pt modelId="{5A7D3D5A-985F-4643-B696-C879B52C4213}" type="pres">
      <dgm:prSet presAssocID="{806E5CD7-45D0-466A-9843-5EE3B930CD95}" presName="linNode" presStyleCnt="0"/>
      <dgm:spPr/>
    </dgm:pt>
    <dgm:pt modelId="{01CDFA61-D058-7A4B-9CC0-1F2D80D8972F}" type="pres">
      <dgm:prSet presAssocID="{806E5CD7-45D0-466A-9843-5EE3B930CD95}" presName="parentText" presStyleLbl="alignNode1" presStyleIdx="1" presStyleCnt="5">
        <dgm:presLayoutVars>
          <dgm:chMax val="1"/>
          <dgm:bulletEnabled/>
        </dgm:presLayoutVars>
      </dgm:prSet>
      <dgm:spPr/>
    </dgm:pt>
    <dgm:pt modelId="{37D1A173-C45D-F049-AD4D-5B3715AE32B4}" type="pres">
      <dgm:prSet presAssocID="{806E5CD7-45D0-466A-9843-5EE3B930CD95}" presName="descendantText" presStyleLbl="alignAccFollowNode1" presStyleIdx="1" presStyleCnt="5">
        <dgm:presLayoutVars>
          <dgm:bulletEnabled/>
        </dgm:presLayoutVars>
      </dgm:prSet>
      <dgm:spPr/>
    </dgm:pt>
    <dgm:pt modelId="{079FA256-55B9-534F-8BAC-785BB40F0693}" type="pres">
      <dgm:prSet presAssocID="{146325D4-7596-429C-BB12-11E3E6FD05AC}" presName="sp" presStyleCnt="0"/>
      <dgm:spPr/>
    </dgm:pt>
    <dgm:pt modelId="{159C7DA9-FF3D-364B-AF3D-E505BE321445}" type="pres">
      <dgm:prSet presAssocID="{3879B992-9723-4DE0-ACD8-74A381E2619C}" presName="linNode" presStyleCnt="0"/>
      <dgm:spPr/>
    </dgm:pt>
    <dgm:pt modelId="{D414FD72-92BE-784B-BCA4-A4A09EE84CD6}" type="pres">
      <dgm:prSet presAssocID="{3879B992-9723-4DE0-ACD8-74A381E2619C}" presName="parentText" presStyleLbl="alignNode1" presStyleIdx="2" presStyleCnt="5">
        <dgm:presLayoutVars>
          <dgm:chMax val="1"/>
          <dgm:bulletEnabled/>
        </dgm:presLayoutVars>
      </dgm:prSet>
      <dgm:spPr/>
    </dgm:pt>
    <dgm:pt modelId="{4B49230D-6E08-0240-8FBA-5D3FA6EDA99E}" type="pres">
      <dgm:prSet presAssocID="{3879B992-9723-4DE0-ACD8-74A381E2619C}" presName="descendantText" presStyleLbl="alignAccFollowNode1" presStyleIdx="2" presStyleCnt="5">
        <dgm:presLayoutVars>
          <dgm:bulletEnabled/>
        </dgm:presLayoutVars>
      </dgm:prSet>
      <dgm:spPr/>
    </dgm:pt>
    <dgm:pt modelId="{AE484D47-DBB6-4142-9419-ED02502B8981}" type="pres">
      <dgm:prSet presAssocID="{D160318A-3862-41A8-AF73-2D67CA3102D7}" presName="sp" presStyleCnt="0"/>
      <dgm:spPr/>
    </dgm:pt>
    <dgm:pt modelId="{AF6D40F8-9761-FB4A-906A-E1520B50A720}" type="pres">
      <dgm:prSet presAssocID="{DDDD23AF-4773-42BB-AF8F-61C60985F9DF}" presName="linNode" presStyleCnt="0"/>
      <dgm:spPr/>
    </dgm:pt>
    <dgm:pt modelId="{9723035E-2D0B-6042-BC7E-7E616434D389}" type="pres">
      <dgm:prSet presAssocID="{DDDD23AF-4773-42BB-AF8F-61C60985F9DF}" presName="parentText" presStyleLbl="alignNode1" presStyleIdx="3" presStyleCnt="5">
        <dgm:presLayoutVars>
          <dgm:chMax val="1"/>
          <dgm:bulletEnabled/>
        </dgm:presLayoutVars>
      </dgm:prSet>
      <dgm:spPr/>
    </dgm:pt>
    <dgm:pt modelId="{CAA79BE8-7BA8-6C48-B697-301015331D0E}" type="pres">
      <dgm:prSet presAssocID="{DDDD23AF-4773-42BB-AF8F-61C60985F9DF}" presName="descendantText" presStyleLbl="alignAccFollowNode1" presStyleIdx="3" presStyleCnt="5">
        <dgm:presLayoutVars>
          <dgm:bulletEnabled/>
        </dgm:presLayoutVars>
      </dgm:prSet>
      <dgm:spPr/>
    </dgm:pt>
    <dgm:pt modelId="{2F467009-44CB-0341-BF6E-963C07E5D100}" type="pres">
      <dgm:prSet presAssocID="{D455730A-6405-4991-A3C3-6F96EA777B5A}" presName="sp" presStyleCnt="0"/>
      <dgm:spPr/>
    </dgm:pt>
    <dgm:pt modelId="{B46339A8-4C45-A347-8E19-46A38727D8AF}" type="pres">
      <dgm:prSet presAssocID="{3AEE48C5-BFB2-4D41-BBE1-A269DE936167}" presName="linNode" presStyleCnt="0"/>
      <dgm:spPr/>
    </dgm:pt>
    <dgm:pt modelId="{ADA3478A-1994-BB4D-95CD-97D598EE5C29}" type="pres">
      <dgm:prSet presAssocID="{3AEE48C5-BFB2-4D41-BBE1-A269DE936167}" presName="parentText" presStyleLbl="alignNode1" presStyleIdx="4" presStyleCnt="5">
        <dgm:presLayoutVars>
          <dgm:chMax val="1"/>
          <dgm:bulletEnabled/>
        </dgm:presLayoutVars>
      </dgm:prSet>
      <dgm:spPr/>
    </dgm:pt>
    <dgm:pt modelId="{BC267A70-426A-C044-A8CA-B7B07DA26A11}" type="pres">
      <dgm:prSet presAssocID="{3AEE48C5-BFB2-4D41-BBE1-A269DE936167}" presName="descendantText" presStyleLbl="alignAccFollowNode1" presStyleIdx="4" presStyleCnt="5">
        <dgm:presLayoutVars>
          <dgm:bulletEnabled/>
        </dgm:presLayoutVars>
      </dgm:prSet>
      <dgm:spPr/>
    </dgm:pt>
  </dgm:ptLst>
  <dgm:cxnLst>
    <dgm:cxn modelId="{AEBD2F05-25BD-401E-84F8-BF1A66C65F99}" srcId="{6E4B8BBB-569F-4460-A90F-035730606058}" destId="{57F6E8B9-7991-45AD-9C9A-19F36D1110ED}" srcOrd="0" destOrd="0" parTransId="{0E5AAFB2-9F0D-4C3A-9D08-1732EA7BA9B8}" sibTransId="{A9495253-1450-4EBC-B3A4-583B5E06CFB6}"/>
    <dgm:cxn modelId="{E5998612-C539-4E4D-9FF6-88035CF549DB}" type="presOf" srcId="{3A8DA1D2-E67D-4989-B2F2-5ECE44BA9604}" destId="{37D1A173-C45D-F049-AD4D-5B3715AE32B4}" srcOrd="0" destOrd="0" presId="urn:microsoft.com/office/officeart/2016/7/layout/VerticalSolidActionList"/>
    <dgm:cxn modelId="{A5BD681E-434E-2B43-A58E-B169CA0049D8}" type="presOf" srcId="{3879B992-9723-4DE0-ACD8-74A381E2619C}" destId="{D414FD72-92BE-784B-BCA4-A4A09EE84CD6}" srcOrd="0" destOrd="0" presId="urn:microsoft.com/office/officeart/2016/7/layout/VerticalSolidActionList"/>
    <dgm:cxn modelId="{75EF8B42-0386-4784-91EC-4F5AAFB51CFE}" srcId="{A5E0D85E-30F1-4DDC-AA0C-96E32980C7E1}" destId="{6E4B8BBB-569F-4460-A90F-035730606058}" srcOrd="0" destOrd="0" parTransId="{39889617-9B3A-46EC-9C09-4C1D268D6299}" sibTransId="{1AB80267-ECA7-486B-AFEF-B10506ED3D4E}"/>
    <dgm:cxn modelId="{345DB944-B2B5-3247-BB3F-783EB41E94A6}" type="presOf" srcId="{8B90897B-FCBA-4B36-A810-C39C5B7165B7}" destId="{BC267A70-426A-C044-A8CA-B7B07DA26A11}" srcOrd="0" destOrd="0" presId="urn:microsoft.com/office/officeart/2016/7/layout/VerticalSolidActionList"/>
    <dgm:cxn modelId="{7F8A4F46-4217-40CB-B957-AD9206AD71B6}" srcId="{A5E0D85E-30F1-4DDC-AA0C-96E32980C7E1}" destId="{DDDD23AF-4773-42BB-AF8F-61C60985F9DF}" srcOrd="3" destOrd="0" parTransId="{914BCB3C-9B6C-46E6-A32F-F9738FCA76BE}" sibTransId="{D455730A-6405-4991-A3C3-6F96EA777B5A}"/>
    <dgm:cxn modelId="{AF451148-0E02-499F-9D34-901CAD39AE41}" srcId="{A5E0D85E-30F1-4DDC-AA0C-96E32980C7E1}" destId="{806E5CD7-45D0-466A-9843-5EE3B930CD95}" srcOrd="1" destOrd="0" parTransId="{DBD64FE7-8EB7-4A8B-B700-14F6CA8E96CC}" sibTransId="{146325D4-7596-429C-BB12-11E3E6FD05AC}"/>
    <dgm:cxn modelId="{06C7BF4C-9530-3E4F-8599-80CDD0162D11}" type="presOf" srcId="{3AEE48C5-BFB2-4D41-BBE1-A269DE936167}" destId="{ADA3478A-1994-BB4D-95CD-97D598EE5C29}" srcOrd="0" destOrd="0" presId="urn:microsoft.com/office/officeart/2016/7/layout/VerticalSolidActionList"/>
    <dgm:cxn modelId="{FD4E1950-A20C-9042-B421-B912ECB7374E}" type="presOf" srcId="{0EE1283E-305F-44D9-83A8-58D4AF97938D}" destId="{CAA79BE8-7BA8-6C48-B697-301015331D0E}" srcOrd="0" destOrd="0" presId="urn:microsoft.com/office/officeart/2016/7/layout/VerticalSolidActionList"/>
    <dgm:cxn modelId="{1358D07E-A154-7343-997A-26DDA01DBED2}" type="presOf" srcId="{57F6E8B9-7991-45AD-9C9A-19F36D1110ED}" destId="{9E55E86D-486A-444B-90E3-56016205B073}" srcOrd="0" destOrd="0" presId="urn:microsoft.com/office/officeart/2016/7/layout/VerticalSolidActionList"/>
    <dgm:cxn modelId="{ED441B84-F7C8-477D-A1AD-7C83A27618D0}" srcId="{A5E0D85E-30F1-4DDC-AA0C-96E32980C7E1}" destId="{3AEE48C5-BFB2-4D41-BBE1-A269DE936167}" srcOrd="4" destOrd="0" parTransId="{094E7081-33C6-4B28-BA42-0A284391432C}" sibTransId="{6791DFB8-AFCC-4183-8172-B33521115CE0}"/>
    <dgm:cxn modelId="{E90D77B3-76F5-7E42-89D6-A821890E47EE}" type="presOf" srcId="{A5E0D85E-30F1-4DDC-AA0C-96E32980C7E1}" destId="{B15E6180-8D7F-304C-9C30-C38623C3BBCF}" srcOrd="0" destOrd="0" presId="urn:microsoft.com/office/officeart/2016/7/layout/VerticalSolidActionList"/>
    <dgm:cxn modelId="{ED3D51B8-4888-43CB-A2AE-7952265312ED}" srcId="{3AEE48C5-BFB2-4D41-BBE1-A269DE936167}" destId="{8B90897B-FCBA-4B36-A810-C39C5B7165B7}" srcOrd="0" destOrd="0" parTransId="{3C00E37D-8C74-4C0E-B5C3-535A78FF9EC9}" sibTransId="{3C68203D-D625-41F8-9E2B-D973FD84D69A}"/>
    <dgm:cxn modelId="{FF9574BB-BF51-4D84-B309-CF12B4883131}" srcId="{DDDD23AF-4773-42BB-AF8F-61C60985F9DF}" destId="{0EE1283E-305F-44D9-83A8-58D4AF97938D}" srcOrd="0" destOrd="0" parTransId="{C6DF9395-EF0C-4A12-9611-0625D74A2C4B}" sibTransId="{19B164DB-94E4-4E6C-ACF9-ACD839419A16}"/>
    <dgm:cxn modelId="{94DC6BC2-622B-451E-B787-8CEC30D4C67E}" srcId="{806E5CD7-45D0-466A-9843-5EE3B930CD95}" destId="{3A8DA1D2-E67D-4989-B2F2-5ECE44BA9604}" srcOrd="0" destOrd="0" parTransId="{AE1DBC1B-051E-4A36-A711-3C8D3ACBB26B}" sibTransId="{8AD6165A-CC29-42D4-9DEF-D1605E3F815B}"/>
    <dgm:cxn modelId="{C02DA0C7-E2FF-954B-8545-61434F0539B3}" type="presOf" srcId="{806E5CD7-45D0-466A-9843-5EE3B930CD95}" destId="{01CDFA61-D058-7A4B-9CC0-1F2D80D8972F}" srcOrd="0" destOrd="0" presId="urn:microsoft.com/office/officeart/2016/7/layout/VerticalSolidActionList"/>
    <dgm:cxn modelId="{712994C8-E9F3-5E48-99E0-61EAF0E3FC10}" type="presOf" srcId="{6E4B8BBB-569F-4460-A90F-035730606058}" destId="{09C95B32-85AE-334D-9311-A74C23052D68}" srcOrd="0" destOrd="0" presId="urn:microsoft.com/office/officeart/2016/7/layout/VerticalSolidActionList"/>
    <dgm:cxn modelId="{DEDE16D5-A276-E247-9874-794A83D2481B}" type="presOf" srcId="{DDDD23AF-4773-42BB-AF8F-61C60985F9DF}" destId="{9723035E-2D0B-6042-BC7E-7E616434D389}" srcOrd="0" destOrd="0" presId="urn:microsoft.com/office/officeart/2016/7/layout/VerticalSolidActionList"/>
    <dgm:cxn modelId="{B78DB8D8-72CB-4FEB-A879-3D62B16CB472}" srcId="{3879B992-9723-4DE0-ACD8-74A381E2619C}" destId="{EA40C14F-E809-4137-A3EB-1614EA76CF37}" srcOrd="0" destOrd="0" parTransId="{27521F2E-7F6E-485A-92EC-8A51CC8AA21B}" sibTransId="{9A109BD9-4AF7-4935-BE1F-B6B549249D63}"/>
    <dgm:cxn modelId="{37BF56F1-1571-4BA5-8369-110D1CB16B7B}" srcId="{A5E0D85E-30F1-4DDC-AA0C-96E32980C7E1}" destId="{3879B992-9723-4DE0-ACD8-74A381E2619C}" srcOrd="2" destOrd="0" parTransId="{FD81C41F-EE9B-4F7F-8E30-BD3AB04CD9B3}" sibTransId="{D160318A-3862-41A8-AF73-2D67CA3102D7}"/>
    <dgm:cxn modelId="{F8E259FC-DAA9-8E4D-9368-4D324EEDCCB5}" type="presOf" srcId="{EA40C14F-E809-4137-A3EB-1614EA76CF37}" destId="{4B49230D-6E08-0240-8FBA-5D3FA6EDA99E}" srcOrd="0" destOrd="0" presId="urn:microsoft.com/office/officeart/2016/7/layout/VerticalSolidActionList"/>
    <dgm:cxn modelId="{D7355240-E94D-EA4E-AA2C-51346D7D8CDB}" type="presParOf" srcId="{B15E6180-8D7F-304C-9C30-C38623C3BBCF}" destId="{E72F98B3-6A2D-0C4E-981B-DCC9BFC72956}" srcOrd="0" destOrd="0" presId="urn:microsoft.com/office/officeart/2016/7/layout/VerticalSolidActionList"/>
    <dgm:cxn modelId="{696CE844-AC9B-2044-8B8F-897340E987DA}" type="presParOf" srcId="{E72F98B3-6A2D-0C4E-981B-DCC9BFC72956}" destId="{09C95B32-85AE-334D-9311-A74C23052D68}" srcOrd="0" destOrd="0" presId="urn:microsoft.com/office/officeart/2016/7/layout/VerticalSolidActionList"/>
    <dgm:cxn modelId="{AF511C5D-A946-C04D-8416-74C5841C3FBA}" type="presParOf" srcId="{E72F98B3-6A2D-0C4E-981B-DCC9BFC72956}" destId="{9E55E86D-486A-444B-90E3-56016205B073}" srcOrd="1" destOrd="0" presId="urn:microsoft.com/office/officeart/2016/7/layout/VerticalSolidActionList"/>
    <dgm:cxn modelId="{A55D4A61-C2AB-794E-97BD-2BAC4AF0CA59}" type="presParOf" srcId="{B15E6180-8D7F-304C-9C30-C38623C3BBCF}" destId="{D2132D2B-B713-6044-9C01-C82550582BAB}" srcOrd="1" destOrd="0" presId="urn:microsoft.com/office/officeart/2016/7/layout/VerticalSolidActionList"/>
    <dgm:cxn modelId="{6EE6536E-DF09-4444-8AD5-30B29D714289}" type="presParOf" srcId="{B15E6180-8D7F-304C-9C30-C38623C3BBCF}" destId="{5A7D3D5A-985F-4643-B696-C879B52C4213}" srcOrd="2" destOrd="0" presId="urn:microsoft.com/office/officeart/2016/7/layout/VerticalSolidActionList"/>
    <dgm:cxn modelId="{76A984CF-DD62-6349-B02F-3927C7902660}" type="presParOf" srcId="{5A7D3D5A-985F-4643-B696-C879B52C4213}" destId="{01CDFA61-D058-7A4B-9CC0-1F2D80D8972F}" srcOrd="0" destOrd="0" presId="urn:microsoft.com/office/officeart/2016/7/layout/VerticalSolidActionList"/>
    <dgm:cxn modelId="{38CB9230-1000-CD47-8B64-4ACC4B7B776D}" type="presParOf" srcId="{5A7D3D5A-985F-4643-B696-C879B52C4213}" destId="{37D1A173-C45D-F049-AD4D-5B3715AE32B4}" srcOrd="1" destOrd="0" presId="urn:microsoft.com/office/officeart/2016/7/layout/VerticalSolidActionList"/>
    <dgm:cxn modelId="{E6C648B5-08A5-D34F-BF2E-A475FBF3E791}" type="presParOf" srcId="{B15E6180-8D7F-304C-9C30-C38623C3BBCF}" destId="{079FA256-55B9-534F-8BAC-785BB40F0693}" srcOrd="3" destOrd="0" presId="urn:microsoft.com/office/officeart/2016/7/layout/VerticalSolidActionList"/>
    <dgm:cxn modelId="{E2D88260-7F47-F64A-B87F-1C468D6ECDAE}" type="presParOf" srcId="{B15E6180-8D7F-304C-9C30-C38623C3BBCF}" destId="{159C7DA9-FF3D-364B-AF3D-E505BE321445}" srcOrd="4" destOrd="0" presId="urn:microsoft.com/office/officeart/2016/7/layout/VerticalSolidActionList"/>
    <dgm:cxn modelId="{2D7B5B45-A941-1646-83E4-C1CECFB0C527}" type="presParOf" srcId="{159C7DA9-FF3D-364B-AF3D-E505BE321445}" destId="{D414FD72-92BE-784B-BCA4-A4A09EE84CD6}" srcOrd="0" destOrd="0" presId="urn:microsoft.com/office/officeart/2016/7/layout/VerticalSolidActionList"/>
    <dgm:cxn modelId="{5D77FCC4-FCA0-7643-BF97-6CDFBAD89740}" type="presParOf" srcId="{159C7DA9-FF3D-364B-AF3D-E505BE321445}" destId="{4B49230D-6E08-0240-8FBA-5D3FA6EDA99E}" srcOrd="1" destOrd="0" presId="urn:microsoft.com/office/officeart/2016/7/layout/VerticalSolidActionList"/>
    <dgm:cxn modelId="{261C0D67-1891-8D48-9D13-11CA4DFE47C9}" type="presParOf" srcId="{B15E6180-8D7F-304C-9C30-C38623C3BBCF}" destId="{AE484D47-DBB6-4142-9419-ED02502B8981}" srcOrd="5" destOrd="0" presId="urn:microsoft.com/office/officeart/2016/7/layout/VerticalSolidActionList"/>
    <dgm:cxn modelId="{1F3E3FB8-12C5-FF49-AA6C-1AD9D1742C70}" type="presParOf" srcId="{B15E6180-8D7F-304C-9C30-C38623C3BBCF}" destId="{AF6D40F8-9761-FB4A-906A-E1520B50A720}" srcOrd="6" destOrd="0" presId="urn:microsoft.com/office/officeart/2016/7/layout/VerticalSolidActionList"/>
    <dgm:cxn modelId="{B0D5A847-BA30-884D-962F-911E564366E5}" type="presParOf" srcId="{AF6D40F8-9761-FB4A-906A-E1520B50A720}" destId="{9723035E-2D0B-6042-BC7E-7E616434D389}" srcOrd="0" destOrd="0" presId="urn:microsoft.com/office/officeart/2016/7/layout/VerticalSolidActionList"/>
    <dgm:cxn modelId="{71C06EF7-17E8-4847-B874-0411B7356A5D}" type="presParOf" srcId="{AF6D40F8-9761-FB4A-906A-E1520B50A720}" destId="{CAA79BE8-7BA8-6C48-B697-301015331D0E}" srcOrd="1" destOrd="0" presId="urn:microsoft.com/office/officeart/2016/7/layout/VerticalSolidActionList"/>
    <dgm:cxn modelId="{BF09ACAA-EE60-9441-81EA-898FE5DDF039}" type="presParOf" srcId="{B15E6180-8D7F-304C-9C30-C38623C3BBCF}" destId="{2F467009-44CB-0341-BF6E-963C07E5D100}" srcOrd="7" destOrd="0" presId="urn:microsoft.com/office/officeart/2016/7/layout/VerticalSolidActionList"/>
    <dgm:cxn modelId="{6DCE08EB-A6B6-1E44-8A19-579F2917367E}" type="presParOf" srcId="{B15E6180-8D7F-304C-9C30-C38623C3BBCF}" destId="{B46339A8-4C45-A347-8E19-46A38727D8AF}" srcOrd="8" destOrd="0" presId="urn:microsoft.com/office/officeart/2016/7/layout/VerticalSolidActionList"/>
    <dgm:cxn modelId="{52B3B45D-4606-5B44-9B20-EA4AC46B1D55}" type="presParOf" srcId="{B46339A8-4C45-A347-8E19-46A38727D8AF}" destId="{ADA3478A-1994-BB4D-95CD-97D598EE5C29}" srcOrd="0" destOrd="0" presId="urn:microsoft.com/office/officeart/2016/7/layout/VerticalSolidActionList"/>
    <dgm:cxn modelId="{5DA74607-EA73-0846-8827-0E923E325F61}" type="presParOf" srcId="{B46339A8-4C45-A347-8E19-46A38727D8AF}" destId="{BC267A70-426A-C044-A8CA-B7B07DA26A11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5E86D-486A-444B-90E3-56016205B073}">
      <dsp:nvSpPr>
        <dsp:cNvPr id="0" name=""/>
        <dsp:cNvSpPr/>
      </dsp:nvSpPr>
      <dsp:spPr>
        <a:xfrm>
          <a:off x="2103120" y="1890"/>
          <a:ext cx="8412480" cy="82968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210740" rIns="163225" bIns="21074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utility (and limitations) in the interpretations of blood patterns to crime scene investigation</a:t>
          </a:r>
        </a:p>
      </dsp:txBody>
      <dsp:txXfrm>
        <a:off x="2103120" y="1890"/>
        <a:ext cx="8412480" cy="829686"/>
      </dsp:txXfrm>
    </dsp:sp>
    <dsp:sp modelId="{09C95B32-85AE-334D-9311-A74C23052D68}">
      <dsp:nvSpPr>
        <dsp:cNvPr id="0" name=""/>
        <dsp:cNvSpPr/>
      </dsp:nvSpPr>
      <dsp:spPr>
        <a:xfrm>
          <a:off x="0" y="1890"/>
          <a:ext cx="2103120" cy="8296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81955" rIns="111290" bIns="8195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Describe</a:t>
          </a:r>
        </a:p>
      </dsp:txBody>
      <dsp:txXfrm>
        <a:off x="0" y="1890"/>
        <a:ext cx="2103120" cy="829686"/>
      </dsp:txXfrm>
    </dsp:sp>
    <dsp:sp modelId="{37D1A173-C45D-F049-AD4D-5B3715AE32B4}">
      <dsp:nvSpPr>
        <dsp:cNvPr id="0" name=""/>
        <dsp:cNvSpPr/>
      </dsp:nvSpPr>
      <dsp:spPr>
        <a:xfrm>
          <a:off x="2103120" y="881358"/>
          <a:ext cx="8412480" cy="829686"/>
        </a:xfrm>
        <a:prstGeom prst="rect">
          <a:avLst/>
        </a:prstGeom>
        <a:solidFill>
          <a:schemeClr val="accent2">
            <a:tint val="40000"/>
            <a:alpha val="90000"/>
            <a:hueOff val="1683681"/>
            <a:satOff val="-15558"/>
            <a:lumOff val="-1754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1683681"/>
              <a:satOff val="-15558"/>
              <a:lumOff val="-17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210740" rIns="163225" bIns="21074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three main types of bloodstain patterns</a:t>
          </a:r>
        </a:p>
      </dsp:txBody>
      <dsp:txXfrm>
        <a:off x="2103120" y="881358"/>
        <a:ext cx="8412480" cy="829686"/>
      </dsp:txXfrm>
    </dsp:sp>
    <dsp:sp modelId="{01CDFA61-D058-7A4B-9CC0-1F2D80D8972F}">
      <dsp:nvSpPr>
        <dsp:cNvPr id="0" name=""/>
        <dsp:cNvSpPr/>
      </dsp:nvSpPr>
      <dsp:spPr>
        <a:xfrm>
          <a:off x="0" y="881358"/>
          <a:ext cx="2103120" cy="829686"/>
        </a:xfrm>
        <a:prstGeom prst="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81955" rIns="111290" bIns="8195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Understand</a:t>
          </a:r>
        </a:p>
      </dsp:txBody>
      <dsp:txXfrm>
        <a:off x="0" y="881358"/>
        <a:ext cx="2103120" cy="829686"/>
      </dsp:txXfrm>
    </dsp:sp>
    <dsp:sp modelId="{4B49230D-6E08-0240-8FBA-5D3FA6EDA99E}">
      <dsp:nvSpPr>
        <dsp:cNvPr id="0" name=""/>
        <dsp:cNvSpPr/>
      </dsp:nvSpPr>
      <dsp:spPr>
        <a:xfrm>
          <a:off x="2103120" y="1760825"/>
          <a:ext cx="8412480" cy="829686"/>
        </a:xfrm>
        <a:prstGeom prst="rect">
          <a:avLst/>
        </a:prstGeom>
        <a:solidFill>
          <a:schemeClr val="accent2">
            <a:tint val="40000"/>
            <a:alpha val="90000"/>
            <a:hueOff val="3367362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62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210740" rIns="163225" bIns="21074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forces that create different types of bloodstain patterns</a:t>
          </a:r>
        </a:p>
      </dsp:txBody>
      <dsp:txXfrm>
        <a:off x="2103120" y="1760825"/>
        <a:ext cx="8412480" cy="829686"/>
      </dsp:txXfrm>
    </dsp:sp>
    <dsp:sp modelId="{D414FD72-92BE-784B-BCA4-A4A09EE84CD6}">
      <dsp:nvSpPr>
        <dsp:cNvPr id="0" name=""/>
        <dsp:cNvSpPr/>
      </dsp:nvSpPr>
      <dsp:spPr>
        <a:xfrm>
          <a:off x="0" y="1760825"/>
          <a:ext cx="2103120" cy="829686"/>
        </a:xfrm>
        <a:prstGeom prst="rect">
          <a:avLst/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6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81955" rIns="111290" bIns="8195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Understand</a:t>
          </a:r>
        </a:p>
      </dsp:txBody>
      <dsp:txXfrm>
        <a:off x="0" y="1760825"/>
        <a:ext cx="2103120" cy="829686"/>
      </dsp:txXfrm>
    </dsp:sp>
    <dsp:sp modelId="{CAA79BE8-7BA8-6C48-B697-301015331D0E}">
      <dsp:nvSpPr>
        <dsp:cNvPr id="0" name=""/>
        <dsp:cNvSpPr/>
      </dsp:nvSpPr>
      <dsp:spPr>
        <a:xfrm>
          <a:off x="2103120" y="2640293"/>
          <a:ext cx="8412480" cy="829686"/>
        </a:xfrm>
        <a:prstGeom prst="rect">
          <a:avLst/>
        </a:prstGeom>
        <a:solidFill>
          <a:schemeClr val="accent2">
            <a:tint val="40000"/>
            <a:alpha val="90000"/>
            <a:hueOff val="5051043"/>
            <a:satOff val="-46674"/>
            <a:lumOff val="-5261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5051043"/>
              <a:satOff val="-46674"/>
              <a:lumOff val="-52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210740" rIns="163225" bIns="21074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how different physical effects alter the shape of blood droplets</a:t>
          </a:r>
        </a:p>
      </dsp:txBody>
      <dsp:txXfrm>
        <a:off x="2103120" y="2640293"/>
        <a:ext cx="8412480" cy="829686"/>
      </dsp:txXfrm>
    </dsp:sp>
    <dsp:sp modelId="{9723035E-2D0B-6042-BC7E-7E616434D389}">
      <dsp:nvSpPr>
        <dsp:cNvPr id="0" name=""/>
        <dsp:cNvSpPr/>
      </dsp:nvSpPr>
      <dsp:spPr>
        <a:xfrm>
          <a:off x="0" y="2640293"/>
          <a:ext cx="2103120" cy="829686"/>
        </a:xfrm>
        <a:prstGeom prst="rect">
          <a:avLst/>
        </a:prstGeom>
        <a:solidFill>
          <a:schemeClr val="accent2">
            <a:hueOff val="4832709"/>
            <a:satOff val="-13870"/>
            <a:lumOff val="-22207"/>
            <a:alphaOff val="0"/>
          </a:schemeClr>
        </a:solidFill>
        <a:ln w="19050" cap="flat" cmpd="sng" algn="ctr">
          <a:solidFill>
            <a:schemeClr val="accent2">
              <a:hueOff val="4832709"/>
              <a:satOff val="-13870"/>
              <a:lumOff val="-222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81955" rIns="111290" bIns="8195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Compare</a:t>
          </a:r>
        </a:p>
      </dsp:txBody>
      <dsp:txXfrm>
        <a:off x="0" y="2640293"/>
        <a:ext cx="2103120" cy="829686"/>
      </dsp:txXfrm>
    </dsp:sp>
    <dsp:sp modelId="{BC267A70-426A-C044-A8CA-B7B07DA26A11}">
      <dsp:nvSpPr>
        <dsp:cNvPr id="0" name=""/>
        <dsp:cNvSpPr/>
      </dsp:nvSpPr>
      <dsp:spPr>
        <a:xfrm>
          <a:off x="2103120" y="3519760"/>
          <a:ext cx="8412480" cy="829686"/>
        </a:xfrm>
        <a:prstGeom prst="rect">
          <a:avLst/>
        </a:prstGeom>
        <a:solidFill>
          <a:schemeClr val="accent2">
            <a:tint val="40000"/>
            <a:alpha val="90000"/>
            <a:hueOff val="6734724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24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210740" rIns="163225" bIns="21074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how different blood patterns can be created</a:t>
          </a:r>
        </a:p>
      </dsp:txBody>
      <dsp:txXfrm>
        <a:off x="2103120" y="3519760"/>
        <a:ext cx="8412480" cy="829686"/>
      </dsp:txXfrm>
    </dsp:sp>
    <dsp:sp modelId="{ADA3478A-1994-BB4D-95CD-97D598EE5C29}">
      <dsp:nvSpPr>
        <dsp:cNvPr id="0" name=""/>
        <dsp:cNvSpPr/>
      </dsp:nvSpPr>
      <dsp:spPr>
        <a:xfrm>
          <a:off x="0" y="3519760"/>
          <a:ext cx="2103120" cy="829686"/>
        </a:xfrm>
        <a:prstGeom prst="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81955" rIns="111290" bIns="8195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Describe</a:t>
          </a:r>
        </a:p>
      </dsp:txBody>
      <dsp:txXfrm>
        <a:off x="0" y="3519760"/>
        <a:ext cx="2103120" cy="8296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B9714-D1CC-7143-A8D7-D8BCF62829FF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5D4E8-5D7A-0B4D-93F3-77DC72708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61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37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1E1B7-C8B4-E7A5-28D1-0D44B8C33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56A63-7E8C-19AA-B90B-40E5BA303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6FC16-5B9B-FF53-A7CD-E5E15BB3F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885B9-EDC9-8813-9C5C-A7D9F7E37F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06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72738-D5B6-2914-3983-60F77F71A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53EB26-D491-69B5-8877-29D6D04FD5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ED70DA-31E8-144F-79F8-6A0BB8066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8AEA1-37C2-28A3-5483-11D143F4D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46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ECDD6-418C-8F4B-BCE2-6E47BD88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220BC7-DBDA-DA8F-8357-42395CB06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DCBF6-EA29-7DE8-F726-5E30528F55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0B640-E8B9-017F-9799-6752B09B8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44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3D2A9-B03C-7AA1-7737-8CE2E56B3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D72689-FABC-047B-A0C8-5DF25296A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F51FC-4E69-AEFC-0DCC-B0710B361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D4665-686B-E0C0-1E8F-E2527EF9A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78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3D2A9-B03C-7AA1-7737-8CE2E56B3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D72689-FABC-047B-A0C8-5DF25296A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F51FC-4E69-AEFC-0DCC-B0710B361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D4665-686B-E0C0-1E8F-E2527EF9A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31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E13D9-1428-ADC3-6A01-56CBC6BA4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8B829A-649F-4F48-66C3-1E34C01B9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E91C6D-C854-1C03-3575-66AC158A5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A11D7-5D78-2765-4E60-A4EF884DC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77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E13D9-1428-ADC3-6A01-56CBC6BA4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8B829A-649F-4F48-66C3-1E34C01B9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E91C6D-C854-1C03-3575-66AC158A5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A11D7-5D78-2765-4E60-A4EF884DC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64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did this as a rapid-fire “yell out the name” introduction before the discussion/lab (a different day than the note taking activities/lecture) and also tried to have a short breakdown of each one (have them try to remember the specific type/wonder what the impressions are/what could a source be)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1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topics include subjectivity v objectivity, limitations of the science, some discussion of 2009 NAS Report on Forensic Science that wasn’t covered in the lecture (I called this a “moment of honesty”)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41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the students are taking the angle with the protractor center at the stable edge (“hinge”) of the clipboard so angles are correct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99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63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2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5AF71-4F1A-2587-7B7C-BA12BC446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0CF66F-753D-1A45-2DFE-825EA0B1E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F299C9-A68F-1365-FA9F-943B801A9A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70E4C-6FEF-EF51-7F32-C26CE3907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9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206D1-EB0D-6B89-1145-D515E930C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EE78A-33AA-543A-B79D-AC192F1B6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302465-0BD6-E1C3-CE19-CDE24D2BA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50227-2C76-46D2-64E8-F0B208ADD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60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206D1-EB0D-6B89-1145-D515E930C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EE78A-33AA-543A-B79D-AC192F1B6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302465-0BD6-E1C3-CE19-CDE24D2BA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50227-2C76-46D2-64E8-F0B208ADD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86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206D1-EB0D-6B89-1145-D515E930C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EE78A-33AA-543A-B79D-AC192F1B6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302465-0BD6-E1C3-CE19-CDE24D2BA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50227-2C76-46D2-64E8-F0B208ADD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1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FC22F-4CD5-41A7-0FAE-D34371E69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2AFC05-20BD-6E2D-69F6-E679D4785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70820B-4FA1-A7DD-FF39-DC0A172B1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9DE8C-402A-7130-55DA-4DEB5A81C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07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4F806-47BF-0346-6CF6-6C841D504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0402F-28BD-7425-B8CD-9A5505102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9FFBB-3B05-2BDF-B469-DF4798B2D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even see there are little satellite spheres coming off of this drop on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A09E8-4186-B29F-3F2A-C0DCC80AA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D4E8-5D7A-0B4D-93F3-77DC72708A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42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17986-18C9-4A35-9794-75A946D7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7B98F4-DE03-3DCF-382B-A5C6407AA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15F44-D19B-77A2-9072-F14E05A9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44F0-E635-D048-919D-E81DB61429CA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A9025-F7A5-F76A-9769-76212C188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D8E74-BA5D-EE84-EEBF-07A590D1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D945-C33E-4F4A-B3D5-EB0ED2E32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6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E6E3-F89E-2F8C-4973-9E61F8F8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FDD9F-C797-CFCB-85F8-F7D9470D5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C9A90-7B6E-96F2-73B9-86650A787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44F0-E635-D048-919D-E81DB61429CA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B0C76-4579-9F50-CA9D-B05D672A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EB60F-9569-6572-B2CA-5D176BF6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D945-C33E-4F4A-B3D5-EB0ED2E32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5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CF914-3817-513F-4C8C-BFC9F9D862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9DDE15-DB77-CEFA-03FE-D734DFCDA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F9F7-FC9E-D58B-7FA9-517948AB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44F0-E635-D048-919D-E81DB61429CA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1A176-28C3-6561-D1C3-D0825DE29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C88A7-EE2C-82CF-91DC-E8DEB632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D945-C33E-4F4A-B3D5-EB0ED2E32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91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E7684-A8F6-7279-007C-9835CBE0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222F9-F719-6FD8-9E78-D35D3A603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05745-4397-EC21-3B1D-534A9BCCF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44F0-E635-D048-919D-E81DB61429CA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A7B80-7309-5CF6-4C6E-F69085AA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E12B2-4592-CC60-62DF-DE5578D4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D945-C33E-4F4A-B3D5-EB0ED2E32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61DC8-4133-73DE-AF69-4288A50E5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8F29C-A7EF-460D-B51F-8A7653631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0EA-5703-548A-8719-306F2D41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44F0-E635-D048-919D-E81DB61429CA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CE947-96C0-2311-6899-90A88DD7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2F49B-6336-8F3E-0898-FBCAF01D3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D945-C33E-4F4A-B3D5-EB0ED2E32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8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3DD08-F3D2-367F-AA4C-5589171D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DF878-1038-15BD-DFBB-808D6B0CB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83722-06AF-FBC3-4CBF-3916BB3A1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84AB9-D405-89A8-F707-02ECEED4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44F0-E635-D048-919D-E81DB61429CA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4029B-9BC3-265C-C356-B26E191F0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A7D68-D39D-A70C-AE26-A385E910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D945-C33E-4F4A-B3D5-EB0ED2E32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7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CAD1-6C44-270C-6FF2-504C6F912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55181-190F-A45E-8A50-25DB4F63C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08464-6832-2920-9F70-852FC80E3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9A304-817B-96BC-9D7B-20F5570B9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E1236-AA7F-03C2-B614-42CAC8C3DA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D1FD64-6A5D-5D84-5F02-21797942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44F0-E635-D048-919D-E81DB61429CA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C4DA67-6B7C-3EC1-C4F9-BA34AC64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812C45-3D3C-335C-FDA7-FFB2D143F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D945-C33E-4F4A-B3D5-EB0ED2E32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5560A-9E42-2529-5F79-2C5DC4C43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52C21D-748D-E32B-C95E-F3DA5558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44F0-E635-D048-919D-E81DB61429CA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366694-7C95-8CE8-F88A-BC44AE96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F88FA-1E1D-26ED-742A-9DE76A60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D945-C33E-4F4A-B3D5-EB0ED2E32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FBDAD7-7358-84AE-A248-F5BFB23A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44F0-E635-D048-919D-E81DB61429CA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4F9C20-C3F6-5A83-8F42-150812AE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D4128-FBA2-84C6-56DB-3534EA44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D945-C33E-4F4A-B3D5-EB0ED2E32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8C64-5F23-CD68-66B7-6CA22C69A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B148C-2566-9387-AD6E-D1964C41C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2461D6-FB76-5180-B748-4AA89BC22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F8230-1C6D-B245-6ACD-0CA1BF423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44F0-E635-D048-919D-E81DB61429CA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FE7D9-6697-E8BF-EE26-FCD2FC6C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D943C-84E3-DF79-C6E6-899B6D8FC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D945-C33E-4F4A-B3D5-EB0ED2E32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2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087D6-F75A-2B32-A8A9-04A0B341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AC8BA-73E3-F93A-9C44-DE2E814CA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3A125-2464-3C85-8236-A863F016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B81F0-BDA2-AEAA-6BD4-4E9920B12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44F0-E635-D048-919D-E81DB61429CA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C0F61-B47E-2FD9-8939-7C014427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D6D45-9141-04D7-CC01-585DFC45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D945-C33E-4F4A-B3D5-EB0ED2E32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4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893B9-DF6F-65B1-F0F5-792F610F3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67A9C-34DB-DABF-7F8A-D7E178991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38F81-5920-88B7-46BF-978DEDB84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2A44F0-E635-D048-919D-E81DB61429CA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80917-FD3F-18BC-8A48-18379DA7A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F4B2D-BF2C-DAF1-A8DE-5727BE5FC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DD945-C33E-4F4A-B3D5-EB0ED2E32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BaJwG94jQg?feature=oembed" TargetMode="Externa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fqz4qWqaX0?feature=oembed" TargetMode="Externa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zPomU5ckes?list=PLk3y-66BvSLX8MfStq7lOnfSeqp0Vb1XA" TargetMode="Externa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30oYwIwEj0?list=PLk3y-66BvSLX8MfStq7lOnfSeqp0Vb1XA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TzSs3xnGWk?list=PLk3y-66BvSLX8MfStq7lOnfSeqp0Vb1XA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G7IEgvXQNk?feature=oembe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Q67zx_Fci8?list=PLk3y-66BvSLX8MfStq7lOnfSeqp0Vb1X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pacdkQV1xU?list=PLk3y-66BvSLX8MfStq7lOnfSeqp0Vb1XA" TargetMode="Externa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blood splatters on a wall&#10;&#10;AI-generated content may be incorrect.">
            <a:extLst>
              <a:ext uri="{FF2B5EF4-FFF2-40B4-BE49-F238E27FC236}">
                <a16:creationId xmlns:a16="http://schemas.microsoft.com/office/drawing/2014/main" id="{2AFC1219-19BE-4644-88B8-D692B8A6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" b="15308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A8C3CE-3BCA-5E2F-10E3-0F84A2533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Intro to Blood Pattern Analysis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9FB56D8-19BC-E66D-9EFC-A2FE4ABBA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For SLCSE – Rose Park</a:t>
            </a:r>
          </a:p>
          <a:p>
            <a:r>
              <a:rPr lang="en-US" dirty="0">
                <a:solidFill>
                  <a:srgbClr val="FFFFFF"/>
                </a:solidFill>
              </a:rPr>
              <a:t>Introduction to Medical Forensics</a:t>
            </a:r>
          </a:p>
          <a:p>
            <a:r>
              <a:rPr lang="en-US" dirty="0">
                <a:solidFill>
                  <a:srgbClr val="FFFFFF"/>
                </a:solidFill>
              </a:rPr>
              <a:t>Developed by: Thomas A. Delgado, MA*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FFD902-4D9A-779B-8156-3F5569AD32E9}"/>
              </a:ext>
            </a:extLst>
          </p:cNvPr>
          <p:cNvSpPr txBox="1"/>
          <p:nvPr/>
        </p:nvSpPr>
        <p:spPr>
          <a:xfrm>
            <a:off x="294988" y="6510960"/>
            <a:ext cx="6257610" cy="369332"/>
          </a:xfrm>
          <a:prstGeom prst="rect">
            <a:avLst/>
          </a:prstGeom>
          <a:solidFill>
            <a:schemeClr val="tx1">
              <a:lumMod val="50000"/>
              <a:lumOff val="50000"/>
              <a:alpha val="41000"/>
            </a:schemeClr>
          </a:solidFill>
          <a:effectLst>
            <a:softEdge rad="55729"/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*Contributions from Marion Davidson MSc – Loyola University</a:t>
            </a:r>
          </a:p>
        </p:txBody>
      </p:sp>
    </p:spTree>
    <p:extLst>
      <p:ext uri="{BB962C8B-B14F-4D97-AF65-F5344CB8AC3E}">
        <p14:creationId xmlns:p14="http://schemas.microsoft.com/office/powerpoint/2010/main" val="3938798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80A315-870F-7AE4-1E53-35A5CFCE3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9EB84B7-8F85-96C4-4A79-826B1DCD3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84A8AF-2BED-244F-8F80-87A2EDA42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B279A02-33AD-7765-1675-2F1FDDB04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3FD5666-966E-967A-ADC8-A065287ED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4C1E70-76E4-A4D4-90C4-2D4B46D50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2797F32-1323-8BF2-2733-2ECE37D9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956626-9F8F-1915-43B2-20D2131E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Anatomy of a Stain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2434A6E-4E56-2A47-C75E-DE0DF78A3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Bloodstain Pattern Analysis: Principles">
            <a:extLst>
              <a:ext uri="{FF2B5EF4-FFF2-40B4-BE49-F238E27FC236}">
                <a16:creationId xmlns:a16="http://schemas.microsoft.com/office/drawing/2014/main" id="{8B0B1E68-276D-B0F7-32EB-EF0A0C3FE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0"/>
          <a:stretch>
            <a:fillRect/>
          </a:stretch>
        </p:blipFill>
        <p:spPr bwMode="auto">
          <a:xfrm>
            <a:off x="7368363" y="2704014"/>
            <a:ext cx="3532732" cy="34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58113DE-8401-99D4-655A-8FE36267D50E}"/>
              </a:ext>
            </a:extLst>
          </p:cNvPr>
          <p:cNvSpPr/>
          <p:nvPr/>
        </p:nvSpPr>
        <p:spPr>
          <a:xfrm>
            <a:off x="5581696" y="2837401"/>
            <a:ext cx="1786667" cy="6589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Satellites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8B7714-A2B8-5FB4-4FE4-9CB20628A5B0}"/>
              </a:ext>
            </a:extLst>
          </p:cNvPr>
          <p:cNvSpPr/>
          <p:nvPr/>
        </p:nvSpPr>
        <p:spPr>
          <a:xfrm>
            <a:off x="5581695" y="4002359"/>
            <a:ext cx="1786667" cy="6589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Tails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0C36829-5AEB-5E45-00E5-71B39109D6BF}"/>
              </a:ext>
            </a:extLst>
          </p:cNvPr>
          <p:cNvSpPr/>
          <p:nvPr/>
        </p:nvSpPr>
        <p:spPr>
          <a:xfrm>
            <a:off x="463693" y="3085226"/>
            <a:ext cx="4739902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Tails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637BFA-D632-D98D-D6AF-712E335BAE7E}"/>
              </a:ext>
            </a:extLst>
          </p:cNvPr>
          <p:cNvSpPr/>
          <p:nvPr/>
        </p:nvSpPr>
        <p:spPr>
          <a:xfrm>
            <a:off x="648653" y="3757829"/>
            <a:ext cx="4369981" cy="509671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Elongation in a Single Direction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8BF24B-9D49-EC1E-2431-A3B86198C68C}"/>
              </a:ext>
            </a:extLst>
          </p:cNvPr>
          <p:cNvSpPr/>
          <p:nvPr/>
        </p:nvSpPr>
        <p:spPr>
          <a:xfrm>
            <a:off x="633597" y="4334294"/>
            <a:ext cx="4369981" cy="509671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Come from Oval Parent Stain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57E88A7-2895-DF42-8FB8-967A7304FA40}"/>
              </a:ext>
            </a:extLst>
          </p:cNvPr>
          <p:cNvSpPr/>
          <p:nvPr/>
        </p:nvSpPr>
        <p:spPr>
          <a:xfrm>
            <a:off x="605857" y="4910759"/>
            <a:ext cx="4369981" cy="509671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Suggest Angle of Impact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19E61FD-11AA-7DA1-951B-ED8C3B04F297}"/>
              </a:ext>
            </a:extLst>
          </p:cNvPr>
          <p:cNvSpPr/>
          <p:nvPr/>
        </p:nvSpPr>
        <p:spPr>
          <a:xfrm>
            <a:off x="605857" y="5499601"/>
            <a:ext cx="4369981" cy="509671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Point to Direction of Travel</a:t>
            </a:r>
          </a:p>
        </p:txBody>
      </p:sp>
    </p:spTree>
    <p:extLst>
      <p:ext uri="{BB962C8B-B14F-4D97-AF65-F5344CB8AC3E}">
        <p14:creationId xmlns:p14="http://schemas.microsoft.com/office/powerpoint/2010/main" val="4181816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50BEA-92FB-9CC0-103B-92ACEE6E8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4A8AF51-D699-912C-56C6-3159FF59E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EFE2C7-9A34-4F65-4F47-C8C857F48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B843F96-1A24-11C7-8BBA-F0DD91B06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3FFA8A8-0595-E61E-9FBE-0E7EE8AC8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D1463C-893D-493F-F792-78DB8F05C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C18D4C1-EB81-9C38-DF2B-DCBEC3668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5DDFC-0C09-01FB-90B8-D3ACFE0C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Anatomy of a Stain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471FD24-5D35-ABB1-1396-C605862C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17859B-D7BE-A0FB-7163-BF9BCD6E35A4}"/>
              </a:ext>
            </a:extLst>
          </p:cNvPr>
          <p:cNvSpPr/>
          <p:nvPr/>
        </p:nvSpPr>
        <p:spPr>
          <a:xfrm>
            <a:off x="463693" y="3085226"/>
            <a:ext cx="4739902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Tails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EBFAF4C-DA55-3FF4-3C0E-298AF9091396}"/>
              </a:ext>
            </a:extLst>
          </p:cNvPr>
          <p:cNvSpPr/>
          <p:nvPr/>
        </p:nvSpPr>
        <p:spPr>
          <a:xfrm>
            <a:off x="648653" y="3757829"/>
            <a:ext cx="4369981" cy="952392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Get Longer With Steeper Angles</a:t>
            </a:r>
          </a:p>
        </p:txBody>
      </p:sp>
      <p:pic>
        <p:nvPicPr>
          <p:cNvPr id="4" name="Online Media 3" descr="How Impact Angle Affects Bloodstain Elongation">
            <a:hlinkClick r:id="" action="ppaction://media"/>
            <a:extLst>
              <a:ext uri="{FF2B5EF4-FFF2-40B4-BE49-F238E27FC236}">
                <a16:creationId xmlns:a16="http://schemas.microsoft.com/office/drawing/2014/main" id="{83EC4FE6-1B4F-0647-DCCE-FA23111219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124354" y="2648579"/>
            <a:ext cx="4924056" cy="369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50BEA-92FB-9CC0-103B-92ACEE6E8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4A8AF51-D699-912C-56C6-3159FF59E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EFE2C7-9A34-4F65-4F47-C8C857F48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B843F96-1A24-11C7-8BBA-F0DD91B06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3FFA8A8-0595-E61E-9FBE-0E7EE8AC8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D1463C-893D-493F-F792-78DB8F05C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C18D4C1-EB81-9C38-DF2B-DCBEC3668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5DDFC-0C09-01FB-90B8-D3ACFE0C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Surface Texture Effects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471FD24-5D35-ABB1-1396-C605862C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17859B-D7BE-A0FB-7163-BF9BCD6E35A4}"/>
              </a:ext>
            </a:extLst>
          </p:cNvPr>
          <p:cNvSpPr/>
          <p:nvPr/>
        </p:nvSpPr>
        <p:spPr>
          <a:xfrm>
            <a:off x="463693" y="2691815"/>
            <a:ext cx="4739902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Porous v Non-Porous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EBFAF4C-DA55-3FF4-3C0E-298AF9091396}"/>
              </a:ext>
            </a:extLst>
          </p:cNvPr>
          <p:cNvSpPr/>
          <p:nvPr/>
        </p:nvSpPr>
        <p:spPr>
          <a:xfrm>
            <a:off x="1435462" y="3325653"/>
            <a:ext cx="4369981" cy="671666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Amount of Absorption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15A4E7-1DF8-D794-95BF-9EF70CC73C6D}"/>
              </a:ext>
            </a:extLst>
          </p:cNvPr>
          <p:cNvSpPr/>
          <p:nvPr/>
        </p:nvSpPr>
        <p:spPr>
          <a:xfrm>
            <a:off x="350279" y="4176980"/>
            <a:ext cx="4739902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Rough v Smooth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6AF64F7-557E-898B-68DF-BEE97E9DABD9}"/>
              </a:ext>
            </a:extLst>
          </p:cNvPr>
          <p:cNvSpPr/>
          <p:nvPr/>
        </p:nvSpPr>
        <p:spPr>
          <a:xfrm>
            <a:off x="1322048" y="4810818"/>
            <a:ext cx="4369981" cy="671666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Amount of Spatter</a:t>
            </a:r>
          </a:p>
        </p:txBody>
      </p:sp>
      <p:pic>
        <p:nvPicPr>
          <p:cNvPr id="14" name="Online Media 13" descr="How Surface Texture Affects Bloodstain Patterns">
            <a:hlinkClick r:id="" action="ppaction://media"/>
            <a:extLst>
              <a:ext uri="{FF2B5EF4-FFF2-40B4-BE49-F238E27FC236}">
                <a16:creationId xmlns:a16="http://schemas.microsoft.com/office/drawing/2014/main" id="{3D8443AF-C43E-4405-CEEC-8C1E29FD79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591613" y="2662019"/>
            <a:ext cx="4955953" cy="37169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BB1E03-6698-ED04-4526-6D3B2CD0FEEB}"/>
              </a:ext>
            </a:extLst>
          </p:cNvPr>
          <p:cNvSpPr txBox="1"/>
          <p:nvPr/>
        </p:nvSpPr>
        <p:spPr>
          <a:xfrm>
            <a:off x="175140" y="5561413"/>
            <a:ext cx="6241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Smooth + Non-Porous = Smooth Edges/Little Spatter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231749-9883-8D31-3215-CCD8F2A63253}"/>
              </a:ext>
            </a:extLst>
          </p:cNvPr>
          <p:cNvSpPr txBox="1"/>
          <p:nvPr/>
        </p:nvSpPr>
        <p:spPr>
          <a:xfrm>
            <a:off x="547722" y="5941511"/>
            <a:ext cx="5496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Rough + Porous = Rough Edges/More Spatter</a:t>
            </a:r>
          </a:p>
        </p:txBody>
      </p:sp>
    </p:spTree>
    <p:extLst>
      <p:ext uri="{BB962C8B-B14F-4D97-AF65-F5344CB8AC3E}">
        <p14:creationId xmlns:p14="http://schemas.microsoft.com/office/powerpoint/2010/main" val="130909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50BEA-92FB-9CC0-103B-92ACEE6E8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4A8AF51-D699-912C-56C6-3159FF59E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EFE2C7-9A34-4F65-4F47-C8C857F48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B843F96-1A24-11C7-8BBA-F0DD91B06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3FFA8A8-0595-E61E-9FBE-0E7EE8AC8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D1463C-893D-493F-F792-78DB8F05C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C18D4C1-EB81-9C38-DF2B-DCBEC3668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5DDFC-0C09-01FB-90B8-D3ACFE0C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Categories of Blood Patterns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471FD24-5D35-ABB1-1396-C605862C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17859B-D7BE-A0FB-7163-BF9BCD6E35A4}"/>
              </a:ext>
            </a:extLst>
          </p:cNvPr>
          <p:cNvSpPr/>
          <p:nvPr/>
        </p:nvSpPr>
        <p:spPr>
          <a:xfrm>
            <a:off x="598981" y="2704014"/>
            <a:ext cx="3541237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Passive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EBFAF4C-DA55-3FF4-3C0E-298AF9091396}"/>
              </a:ext>
            </a:extLst>
          </p:cNvPr>
          <p:cNvSpPr/>
          <p:nvPr/>
        </p:nvSpPr>
        <p:spPr>
          <a:xfrm>
            <a:off x="712941" y="3634936"/>
            <a:ext cx="3313316" cy="671666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Drops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15A4E7-1DF8-D794-95BF-9EF70CC73C6D}"/>
              </a:ext>
            </a:extLst>
          </p:cNvPr>
          <p:cNvSpPr/>
          <p:nvPr/>
        </p:nvSpPr>
        <p:spPr>
          <a:xfrm>
            <a:off x="4302655" y="2668365"/>
            <a:ext cx="3541237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Transfer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B2C65A2-CD71-14BC-05B3-1972E2D5B7D4}"/>
              </a:ext>
            </a:extLst>
          </p:cNvPr>
          <p:cNvSpPr/>
          <p:nvPr/>
        </p:nvSpPr>
        <p:spPr>
          <a:xfrm>
            <a:off x="8006329" y="2647886"/>
            <a:ext cx="3541237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Spatter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74B77D-292C-A58C-1537-82DC811F42B3}"/>
              </a:ext>
            </a:extLst>
          </p:cNvPr>
          <p:cNvSpPr/>
          <p:nvPr/>
        </p:nvSpPr>
        <p:spPr>
          <a:xfrm>
            <a:off x="731525" y="4531007"/>
            <a:ext cx="3313316" cy="671666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Flows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609DCC0-DDD3-681D-F677-56EF4A9C05D1}"/>
              </a:ext>
            </a:extLst>
          </p:cNvPr>
          <p:cNvSpPr/>
          <p:nvPr/>
        </p:nvSpPr>
        <p:spPr>
          <a:xfrm>
            <a:off x="712941" y="5433331"/>
            <a:ext cx="3313316" cy="671666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Volumes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217192B-5A41-29B2-6854-36E4DFAF340F}"/>
              </a:ext>
            </a:extLst>
          </p:cNvPr>
          <p:cNvSpPr/>
          <p:nvPr/>
        </p:nvSpPr>
        <p:spPr>
          <a:xfrm>
            <a:off x="4437164" y="3632565"/>
            <a:ext cx="3313316" cy="671666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Impressions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3B17334-4CA7-50F6-D8F9-5253F2581FAC}"/>
              </a:ext>
            </a:extLst>
          </p:cNvPr>
          <p:cNvSpPr/>
          <p:nvPr/>
        </p:nvSpPr>
        <p:spPr>
          <a:xfrm>
            <a:off x="4416615" y="4531007"/>
            <a:ext cx="3313316" cy="671666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Swipes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B0467A2-F686-28BD-6456-623611057C81}"/>
              </a:ext>
            </a:extLst>
          </p:cNvPr>
          <p:cNvSpPr/>
          <p:nvPr/>
        </p:nvSpPr>
        <p:spPr>
          <a:xfrm>
            <a:off x="4437164" y="5428725"/>
            <a:ext cx="3313316" cy="671666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Wipes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B3085BE-BFDB-2B85-9DC5-A343DE0F3035}"/>
              </a:ext>
            </a:extLst>
          </p:cNvPr>
          <p:cNvSpPr/>
          <p:nvPr/>
        </p:nvSpPr>
        <p:spPr>
          <a:xfrm>
            <a:off x="8181936" y="3632565"/>
            <a:ext cx="3313316" cy="671666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Impact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D9A61F5-D266-F54A-8635-107B34FC8BAB}"/>
              </a:ext>
            </a:extLst>
          </p:cNvPr>
          <p:cNvSpPr/>
          <p:nvPr/>
        </p:nvSpPr>
        <p:spPr>
          <a:xfrm>
            <a:off x="8161387" y="4531007"/>
            <a:ext cx="3313316" cy="671666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Cast-Off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EC04850-68A5-4B15-7AF5-E26E93908C2A}"/>
              </a:ext>
            </a:extLst>
          </p:cNvPr>
          <p:cNvSpPr/>
          <p:nvPr/>
        </p:nvSpPr>
        <p:spPr>
          <a:xfrm>
            <a:off x="9899257" y="5428725"/>
            <a:ext cx="1833934" cy="45107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Forward Spatter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7CE88B2-8C72-9EEF-2F0A-26EFD558A7F1}"/>
              </a:ext>
            </a:extLst>
          </p:cNvPr>
          <p:cNvSpPr/>
          <p:nvPr/>
        </p:nvSpPr>
        <p:spPr>
          <a:xfrm>
            <a:off x="9899257" y="5957019"/>
            <a:ext cx="1833934" cy="45107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 Spatter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EAF71AB-03A6-3854-8887-6DE76E21E00A}"/>
              </a:ext>
            </a:extLst>
          </p:cNvPr>
          <p:cNvSpPr/>
          <p:nvPr/>
        </p:nvSpPr>
        <p:spPr>
          <a:xfrm>
            <a:off x="8011813" y="5428725"/>
            <a:ext cx="1833934" cy="45107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Projected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6AB82B-EF59-5B5F-FD48-19DF6CCF28B5}"/>
              </a:ext>
            </a:extLst>
          </p:cNvPr>
          <p:cNvSpPr/>
          <p:nvPr/>
        </p:nvSpPr>
        <p:spPr>
          <a:xfrm>
            <a:off x="8004660" y="5957019"/>
            <a:ext cx="1833934" cy="45107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Expirated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979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E4856F-94EF-F944-3166-59FEF4992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DED0CBF-B9C7-3BD9-C71E-D02B9B31C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E148B43-921E-F837-D8EB-DC898639F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E48474B-6ADF-3D5F-66E8-56C70EB3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702EBAE-CEFB-4468-1082-027F50F9D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B7C8DA-324D-567B-B29D-A2A8B5492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613E188C-355D-7F0E-4E2F-E84EBD0D0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15681-FB09-501E-1A1A-23BE9DF0E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Passive Patterns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7BAFC4-4DB5-1BDD-9737-D2D3659D9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8400122-4034-C36E-1295-7BB1E34F3882}"/>
              </a:ext>
            </a:extLst>
          </p:cNvPr>
          <p:cNvSpPr/>
          <p:nvPr/>
        </p:nvSpPr>
        <p:spPr>
          <a:xfrm>
            <a:off x="731524" y="3077478"/>
            <a:ext cx="3223787" cy="702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Drip Stain = “Drop”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7BAD6B-210D-AF0B-912B-C7490370F5DA}"/>
              </a:ext>
            </a:extLst>
          </p:cNvPr>
          <p:cNvSpPr txBox="1"/>
          <p:nvPr/>
        </p:nvSpPr>
        <p:spPr>
          <a:xfrm>
            <a:off x="3389556" y="2634753"/>
            <a:ext cx="540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Created by no other force than gravity</a:t>
            </a:r>
            <a:endParaRPr lang="en-US" sz="2400" u="sng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F65C934-FA20-3493-A1C9-E8AF4BB5CC38}"/>
              </a:ext>
            </a:extLst>
          </p:cNvPr>
          <p:cNvSpPr/>
          <p:nvPr/>
        </p:nvSpPr>
        <p:spPr>
          <a:xfrm>
            <a:off x="731524" y="4097927"/>
            <a:ext cx="3904271" cy="702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Drip Trail = “Blood Trail”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53CFDBE-2165-62A8-591B-A28033111768}"/>
              </a:ext>
            </a:extLst>
          </p:cNvPr>
          <p:cNvSpPr/>
          <p:nvPr/>
        </p:nvSpPr>
        <p:spPr>
          <a:xfrm>
            <a:off x="424945" y="5038255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21D610-F7EA-FFBE-CAC9-1AF0A819FBA9}"/>
              </a:ext>
            </a:extLst>
          </p:cNvPr>
          <p:cNvSpPr/>
          <p:nvPr/>
        </p:nvSpPr>
        <p:spPr>
          <a:xfrm>
            <a:off x="976425" y="5483624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F65DF72-25CC-FA87-8341-2DC0447D7344}"/>
              </a:ext>
            </a:extLst>
          </p:cNvPr>
          <p:cNvSpPr/>
          <p:nvPr/>
        </p:nvSpPr>
        <p:spPr>
          <a:xfrm>
            <a:off x="1541763" y="5828584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78D9B8-8287-DD1E-0AEE-B3BB18116CA1}"/>
              </a:ext>
            </a:extLst>
          </p:cNvPr>
          <p:cNvSpPr/>
          <p:nvPr/>
        </p:nvSpPr>
        <p:spPr>
          <a:xfrm>
            <a:off x="11356885" y="2636951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7CCE107-170D-607B-2C11-CEEDDF9931B8}"/>
              </a:ext>
            </a:extLst>
          </p:cNvPr>
          <p:cNvSpPr/>
          <p:nvPr/>
        </p:nvSpPr>
        <p:spPr>
          <a:xfrm>
            <a:off x="11081147" y="3185589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A4C20EE-9C73-2434-AAB5-015FB41FFC54}"/>
              </a:ext>
            </a:extLst>
          </p:cNvPr>
          <p:cNvSpPr/>
          <p:nvPr/>
        </p:nvSpPr>
        <p:spPr>
          <a:xfrm>
            <a:off x="10708506" y="3779105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8588BBF-EEFD-6E9C-79D9-9C2B6BB969E7}"/>
              </a:ext>
            </a:extLst>
          </p:cNvPr>
          <p:cNvSpPr/>
          <p:nvPr/>
        </p:nvSpPr>
        <p:spPr>
          <a:xfrm>
            <a:off x="10288404" y="4351054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0F9DCA0-6E3C-C1B7-FB83-1FA9338AB370}"/>
              </a:ext>
            </a:extLst>
          </p:cNvPr>
          <p:cNvSpPr/>
          <p:nvPr/>
        </p:nvSpPr>
        <p:spPr>
          <a:xfrm>
            <a:off x="9906185" y="4863431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A6F5FDB-7682-DE3B-BE52-85CFA12B501C}"/>
              </a:ext>
            </a:extLst>
          </p:cNvPr>
          <p:cNvSpPr/>
          <p:nvPr/>
        </p:nvSpPr>
        <p:spPr>
          <a:xfrm>
            <a:off x="9394731" y="5321812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6D9E969-4BB1-4688-BF61-009BA8263A65}"/>
              </a:ext>
            </a:extLst>
          </p:cNvPr>
          <p:cNvSpPr/>
          <p:nvPr/>
        </p:nvSpPr>
        <p:spPr>
          <a:xfrm>
            <a:off x="8795209" y="5679595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1B64F9C-43BF-2AD5-8351-42079BA853CC}"/>
              </a:ext>
            </a:extLst>
          </p:cNvPr>
          <p:cNvSpPr/>
          <p:nvPr/>
        </p:nvSpPr>
        <p:spPr>
          <a:xfrm>
            <a:off x="8157308" y="5935186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421611E-D5F7-FE93-0A65-F9743780B467}"/>
              </a:ext>
            </a:extLst>
          </p:cNvPr>
          <p:cNvSpPr/>
          <p:nvPr/>
        </p:nvSpPr>
        <p:spPr>
          <a:xfrm>
            <a:off x="7452443" y="6023556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B507BD8-07B4-4938-09ED-DB9076D8517A}"/>
              </a:ext>
            </a:extLst>
          </p:cNvPr>
          <p:cNvSpPr/>
          <p:nvPr/>
        </p:nvSpPr>
        <p:spPr>
          <a:xfrm>
            <a:off x="6709083" y="6104572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58654C2-9558-255F-7E94-886B6F167271}"/>
              </a:ext>
            </a:extLst>
          </p:cNvPr>
          <p:cNvSpPr/>
          <p:nvPr/>
        </p:nvSpPr>
        <p:spPr>
          <a:xfrm>
            <a:off x="6000012" y="5991549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83401F3-3251-C01D-304E-845C5C15065F}"/>
              </a:ext>
            </a:extLst>
          </p:cNvPr>
          <p:cNvSpPr/>
          <p:nvPr/>
        </p:nvSpPr>
        <p:spPr>
          <a:xfrm>
            <a:off x="5318651" y="5689031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DA8E582-F53F-CFCF-0243-E16B127CB369}"/>
              </a:ext>
            </a:extLst>
          </p:cNvPr>
          <p:cNvSpPr/>
          <p:nvPr/>
        </p:nvSpPr>
        <p:spPr>
          <a:xfrm>
            <a:off x="4571660" y="5480025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073D040-ADEF-12E3-DD45-C70DD47F414F}"/>
              </a:ext>
            </a:extLst>
          </p:cNvPr>
          <p:cNvSpPr/>
          <p:nvPr/>
        </p:nvSpPr>
        <p:spPr>
          <a:xfrm>
            <a:off x="3726554" y="5203643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4AA5131-B753-3290-D893-928D8FCA12B3}"/>
              </a:ext>
            </a:extLst>
          </p:cNvPr>
          <p:cNvSpPr/>
          <p:nvPr/>
        </p:nvSpPr>
        <p:spPr>
          <a:xfrm>
            <a:off x="2938583" y="5372780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AD31EDF-5F6C-B2E1-A775-02B6365F0AD6}"/>
              </a:ext>
            </a:extLst>
          </p:cNvPr>
          <p:cNvSpPr/>
          <p:nvPr/>
        </p:nvSpPr>
        <p:spPr>
          <a:xfrm>
            <a:off x="2256094" y="5758779"/>
            <a:ext cx="353409" cy="334525"/>
          </a:xfrm>
          <a:prstGeom prst="ellipse">
            <a:avLst/>
          </a:prstGeom>
          <a:solidFill>
            <a:srgbClr val="C0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A blood splatter on a white background&#10;&#10;Description automatically generated">
            <a:extLst>
              <a:ext uri="{FF2B5EF4-FFF2-40B4-BE49-F238E27FC236}">
                <a16:creationId xmlns:a16="http://schemas.microsoft.com/office/drawing/2014/main" id="{D68F7B66-43F2-CA0F-38E2-3E9744FC2E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/>
          <a:stretch/>
        </p:blipFill>
        <p:spPr>
          <a:xfrm>
            <a:off x="5238883" y="3050276"/>
            <a:ext cx="3774184" cy="25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06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9A953A-995D-97F9-6885-6F89ACBD4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DDB868F-3545-4593-02CE-C00264C89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CD081D9-4113-1815-8441-0544B1441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013B2B8-5B18-2693-90CC-DD5C04EBA9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CDF298E-F066-1EA4-4EA0-A8B2F9750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BB506A8-DCA3-27BB-A0A3-6454B2369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3F7C6EB-421A-A8B7-B71F-21FDF9BFC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87B56D-BFC1-9206-A6C5-5B4E6483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Passive Patterns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181EB5-8A5B-C029-0FAF-2A658EC6C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EAC2EC-9DF6-67C9-4EA9-EFA36282FE12}"/>
              </a:ext>
            </a:extLst>
          </p:cNvPr>
          <p:cNvSpPr/>
          <p:nvPr/>
        </p:nvSpPr>
        <p:spPr>
          <a:xfrm>
            <a:off x="731524" y="3077478"/>
            <a:ext cx="3223787" cy="702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Flow Pattern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CE941C-9744-8F11-2D3D-EF0B69C4F40F}"/>
              </a:ext>
            </a:extLst>
          </p:cNvPr>
          <p:cNvSpPr txBox="1"/>
          <p:nvPr/>
        </p:nvSpPr>
        <p:spPr>
          <a:xfrm>
            <a:off x="3389556" y="2634753"/>
            <a:ext cx="540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Created by no other force than gravity</a:t>
            </a:r>
            <a:endParaRPr lang="en-US" sz="2400" u="sng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9EAE779-592B-E188-4BD4-D3F85A059320}"/>
              </a:ext>
            </a:extLst>
          </p:cNvPr>
          <p:cNvSpPr/>
          <p:nvPr/>
        </p:nvSpPr>
        <p:spPr>
          <a:xfrm>
            <a:off x="1156509" y="3845068"/>
            <a:ext cx="4212605" cy="774420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Volume of Blood Moves with Gravity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2170A7C-6676-6311-7DFA-07490565F8CB}"/>
              </a:ext>
            </a:extLst>
          </p:cNvPr>
          <p:cNvSpPr/>
          <p:nvPr/>
        </p:nvSpPr>
        <p:spPr>
          <a:xfrm>
            <a:off x="1156509" y="4735760"/>
            <a:ext cx="4212605" cy="774420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Forms Rivers/Streams of Blood</a:t>
            </a:r>
          </a:p>
        </p:txBody>
      </p:sp>
      <p:pic>
        <p:nvPicPr>
          <p:cNvPr id="4" name="Picture 2" descr="A blood spatter. A blood flowing down. Bloody pattern. Concepts of blood  can be used in design Stock Photo - Alamy">
            <a:extLst>
              <a:ext uri="{FF2B5EF4-FFF2-40B4-BE49-F238E27FC236}">
                <a16:creationId xmlns:a16="http://schemas.microsoft.com/office/drawing/2014/main" id="{D06E654D-3B12-4779-8BFF-AB028E31E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3" t="404" r="13263" b="9818"/>
          <a:stretch/>
        </p:blipFill>
        <p:spPr bwMode="auto">
          <a:xfrm>
            <a:off x="5988953" y="3125902"/>
            <a:ext cx="2602914" cy="210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lood Spatter Stock Photo - Download Image Now - Blood, Pouring, White  Background - iStock">
            <a:extLst>
              <a:ext uri="{FF2B5EF4-FFF2-40B4-BE49-F238E27FC236}">
                <a16:creationId xmlns:a16="http://schemas.microsoft.com/office/drawing/2014/main" id="{CCA49B82-B190-7E2B-8EE7-9852EB706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/>
          <a:stretch/>
        </p:blipFill>
        <p:spPr bwMode="auto">
          <a:xfrm>
            <a:off x="9388550" y="3066097"/>
            <a:ext cx="2284806" cy="320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25FFE2F1-0E8A-882E-1F82-A9409081E801}"/>
              </a:ext>
            </a:extLst>
          </p:cNvPr>
          <p:cNvSpPr/>
          <p:nvPr/>
        </p:nvSpPr>
        <p:spPr>
          <a:xfrm>
            <a:off x="8749888" y="4061814"/>
            <a:ext cx="1061539" cy="234598"/>
          </a:xfrm>
          <a:prstGeom prst="rightArrow">
            <a:avLst>
              <a:gd name="adj1" fmla="val 33333"/>
              <a:gd name="adj2" fmla="val 9583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6EE8F7A-A6AE-84E8-561B-68EF0E71EEDF}"/>
              </a:ext>
            </a:extLst>
          </p:cNvPr>
          <p:cNvSpPr/>
          <p:nvPr/>
        </p:nvSpPr>
        <p:spPr>
          <a:xfrm>
            <a:off x="9020417" y="5080698"/>
            <a:ext cx="1061539" cy="234598"/>
          </a:xfrm>
          <a:prstGeom prst="rightArrow">
            <a:avLst>
              <a:gd name="adj1" fmla="val 33333"/>
              <a:gd name="adj2" fmla="val 9583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65EFE1C-B350-7FB0-70A2-B8C98C2484D5}"/>
              </a:ext>
            </a:extLst>
          </p:cNvPr>
          <p:cNvSpPr/>
          <p:nvPr/>
        </p:nvSpPr>
        <p:spPr>
          <a:xfrm>
            <a:off x="5505215" y="4092354"/>
            <a:ext cx="1061539" cy="234598"/>
          </a:xfrm>
          <a:prstGeom prst="rightArrow">
            <a:avLst>
              <a:gd name="adj1" fmla="val 33333"/>
              <a:gd name="adj2" fmla="val 9583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04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CD92D4-4882-A871-C3C5-B889BF792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66093D4-284C-F77D-BD3D-ACFB06549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DE6F9F-A662-C086-D522-A8F9C7689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2E7FDC1-9CCA-8DA1-0FD3-9C753E24F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C624F62-65E7-2875-4572-5427DAB89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DF07BD4-250D-7B6F-9B1E-83761B0CB2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6909F535-A812-4B68-CF05-07382DCA5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0DEE6-6B50-985D-1940-E9232E06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Passive Patterns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DE21A3F-8DE8-157D-0666-E1254DECB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73DCA7D-37CA-BEA8-B319-1D060AC4A8F6}"/>
              </a:ext>
            </a:extLst>
          </p:cNvPr>
          <p:cNvSpPr/>
          <p:nvPr/>
        </p:nvSpPr>
        <p:spPr>
          <a:xfrm>
            <a:off x="731524" y="3077478"/>
            <a:ext cx="3223787" cy="702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Volumes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06791C-82FD-CE3D-58E1-DCA4589F1321}"/>
              </a:ext>
            </a:extLst>
          </p:cNvPr>
          <p:cNvSpPr txBox="1"/>
          <p:nvPr/>
        </p:nvSpPr>
        <p:spPr>
          <a:xfrm>
            <a:off x="3389556" y="2634753"/>
            <a:ext cx="540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Created by no other force than gravity</a:t>
            </a:r>
            <a:endParaRPr lang="en-US" sz="2400" u="sng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F568CB0-0AE7-6027-5C98-84D6D4649AD9}"/>
              </a:ext>
            </a:extLst>
          </p:cNvPr>
          <p:cNvSpPr/>
          <p:nvPr/>
        </p:nvSpPr>
        <p:spPr>
          <a:xfrm>
            <a:off x="1156509" y="3845068"/>
            <a:ext cx="4212605" cy="774420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Accumulation on a Surface</a:t>
            </a:r>
          </a:p>
        </p:txBody>
      </p:sp>
      <p:pic>
        <p:nvPicPr>
          <p:cNvPr id="11" name="Picture 2" descr="Resin Blood Pool | For Rent in Burnaby | Empire Props">
            <a:extLst>
              <a:ext uri="{FF2B5EF4-FFF2-40B4-BE49-F238E27FC236}">
                <a16:creationId xmlns:a16="http://schemas.microsoft.com/office/drawing/2014/main" id="{D72413F7-9C6D-CC83-B0A7-2F798B53F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79" y="3056548"/>
            <a:ext cx="3223787" cy="32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loodstain Patterns">
            <a:extLst>
              <a:ext uri="{FF2B5EF4-FFF2-40B4-BE49-F238E27FC236}">
                <a16:creationId xmlns:a16="http://schemas.microsoft.com/office/drawing/2014/main" id="{180446C5-775E-53D7-42E8-4B2EC5B17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6"/>
          <a:stretch/>
        </p:blipFill>
        <p:spPr bwMode="auto">
          <a:xfrm rot="5400000">
            <a:off x="5280125" y="3807204"/>
            <a:ext cx="3192202" cy="17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9E0CAE3-BFD5-60F9-D343-41984648C848}"/>
              </a:ext>
            </a:extLst>
          </p:cNvPr>
          <p:cNvSpPr/>
          <p:nvPr/>
        </p:nvSpPr>
        <p:spPr>
          <a:xfrm>
            <a:off x="1156509" y="4684670"/>
            <a:ext cx="4212605" cy="774420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Pool = on top of surface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4E21B41-119D-B255-DA51-07ACEC70737F}"/>
              </a:ext>
            </a:extLst>
          </p:cNvPr>
          <p:cNvSpPr/>
          <p:nvPr/>
        </p:nvSpPr>
        <p:spPr>
          <a:xfrm>
            <a:off x="1156508" y="5524272"/>
            <a:ext cx="4212605" cy="774420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Saturation = absorbed into surface</a:t>
            </a:r>
          </a:p>
        </p:txBody>
      </p:sp>
    </p:spTree>
    <p:extLst>
      <p:ext uri="{BB962C8B-B14F-4D97-AF65-F5344CB8AC3E}">
        <p14:creationId xmlns:p14="http://schemas.microsoft.com/office/powerpoint/2010/main" val="3101906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B5E5-39C2-DBE5-1504-31C4CAE34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3A0FAD0-898A-95B1-0A1D-025A2C243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5A68C7D-8525-C989-3206-35FFE7164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62A06F9-7C63-26D2-BB87-5D64739366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BD5D482-C826-0037-3BF0-727AA558F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0E670FB-95B9-CAB7-A57B-8769B555F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A140AAC-082E-D2E6-D1A2-F4FCAC3CA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29BEFA-B1B9-8AEF-DC68-888F23B4F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Transfer Patterns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170CB9F-4D2F-B3D7-739B-BABDCD775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0208EB8-B70B-3AAE-6EDC-818A740D869D}"/>
              </a:ext>
            </a:extLst>
          </p:cNvPr>
          <p:cNvSpPr/>
          <p:nvPr/>
        </p:nvSpPr>
        <p:spPr>
          <a:xfrm>
            <a:off x="731524" y="3662269"/>
            <a:ext cx="3223787" cy="702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Impression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140E9-925C-B70D-3C58-0773D3FA2E9A}"/>
              </a:ext>
            </a:extLst>
          </p:cNvPr>
          <p:cNvSpPr txBox="1"/>
          <p:nvPr/>
        </p:nvSpPr>
        <p:spPr>
          <a:xfrm>
            <a:off x="2399541" y="2597974"/>
            <a:ext cx="738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Created by contact of a bloody surface with another</a:t>
            </a:r>
            <a:endParaRPr lang="en-US" sz="2400" u="sng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D9F000-6932-ED6E-3F7D-F4D30CB82BBB}"/>
              </a:ext>
            </a:extLst>
          </p:cNvPr>
          <p:cNvSpPr/>
          <p:nvPr/>
        </p:nvSpPr>
        <p:spPr>
          <a:xfrm>
            <a:off x="365764" y="4408966"/>
            <a:ext cx="4212605" cy="1099072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Bloodied object leaves a pattern of its characteristics on another surface</a:t>
            </a:r>
          </a:p>
        </p:txBody>
      </p:sp>
      <p:pic>
        <p:nvPicPr>
          <p:cNvPr id="3" name="Picture 2" descr="A close-up of a ruler and a drawing of a plane&#10;&#10;Description automatically generated">
            <a:extLst>
              <a:ext uri="{FF2B5EF4-FFF2-40B4-BE49-F238E27FC236}">
                <a16:creationId xmlns:a16="http://schemas.microsoft.com/office/drawing/2014/main" id="{B87FD8C8-9BA2-342C-9493-064204807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0" y="3333815"/>
            <a:ext cx="7616509" cy="25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55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33F738-89E8-CA7D-D7DC-8B1D2F7CB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B6A614A-C811-927C-F14F-663DEA2B9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7071449-A1AF-5D2F-DB48-47EA16DF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CC7BC41-6140-DF4D-CAAD-053633E54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EEA0B00-6A43-452E-2FFA-9426FF810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507F75F-458B-8C5F-E3BA-63E1985A4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7CA1FE4-D92F-4F75-04A5-5C5931083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A2C7E-F025-52BB-69CF-7CB44C0C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Transfer Patterns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26B540C-E62C-C5E0-A05D-F567F1CD0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5AC059D-03BA-15D3-C460-8A281F5A6F6D}"/>
              </a:ext>
            </a:extLst>
          </p:cNvPr>
          <p:cNvSpPr/>
          <p:nvPr/>
        </p:nvSpPr>
        <p:spPr>
          <a:xfrm>
            <a:off x="365764" y="3065116"/>
            <a:ext cx="3223787" cy="702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Swipe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26D20D-AE4E-6300-D4E7-12376A03F37B}"/>
              </a:ext>
            </a:extLst>
          </p:cNvPr>
          <p:cNvSpPr txBox="1"/>
          <p:nvPr/>
        </p:nvSpPr>
        <p:spPr>
          <a:xfrm>
            <a:off x="2399541" y="2597974"/>
            <a:ext cx="738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Created by contact of a bloody surface with another</a:t>
            </a:r>
            <a:endParaRPr lang="en-US" sz="2400" u="sng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1231F7-72B8-69D7-0B43-C329E9CE45AD}"/>
              </a:ext>
            </a:extLst>
          </p:cNvPr>
          <p:cNvSpPr/>
          <p:nvPr/>
        </p:nvSpPr>
        <p:spPr>
          <a:xfrm>
            <a:off x="586955" y="3798362"/>
            <a:ext cx="4209726" cy="702407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Blood transfer </a:t>
            </a:r>
            <a:r>
              <a:rPr lang="en-US" sz="2400" u="sng" dirty="0"/>
              <a:t>from</a:t>
            </a:r>
            <a:r>
              <a:rPr lang="en-US" sz="2400" dirty="0"/>
              <a:t> a bloody surface</a:t>
            </a:r>
          </a:p>
        </p:txBody>
      </p:sp>
      <p:pic>
        <p:nvPicPr>
          <p:cNvPr id="4" name="Picture 2" descr="Bloodstain Patterns">
            <a:extLst>
              <a:ext uri="{FF2B5EF4-FFF2-40B4-BE49-F238E27FC236}">
                <a16:creationId xmlns:a16="http://schemas.microsoft.com/office/drawing/2014/main" id="{C29D86AF-0356-D7FB-1DF9-C89372ACF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/>
          <a:stretch/>
        </p:blipFill>
        <p:spPr bwMode="auto">
          <a:xfrm>
            <a:off x="8580972" y="4492614"/>
            <a:ext cx="3437763" cy="19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aint brush stroke with a ruler&#10;&#10;AI-generated content may be incorrect.">
            <a:extLst>
              <a:ext uri="{FF2B5EF4-FFF2-40B4-BE49-F238E27FC236}">
                <a16:creationId xmlns:a16="http://schemas.microsoft.com/office/drawing/2014/main" id="{1F44330D-A970-AA0C-6AF1-E91A303E2A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494"/>
          <a:stretch/>
        </p:blipFill>
        <p:spPr>
          <a:xfrm>
            <a:off x="4969945" y="3059639"/>
            <a:ext cx="3437763" cy="194643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53FEFA6-01BE-7CCE-CCCE-CF6B4EC2CC88}"/>
              </a:ext>
            </a:extLst>
          </p:cNvPr>
          <p:cNvSpPr/>
          <p:nvPr/>
        </p:nvSpPr>
        <p:spPr>
          <a:xfrm>
            <a:off x="1506992" y="4748713"/>
            <a:ext cx="3223787" cy="702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Wipe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547BAD-211E-AFEF-B024-2CC361893B25}"/>
              </a:ext>
            </a:extLst>
          </p:cNvPr>
          <p:cNvSpPr/>
          <p:nvPr/>
        </p:nvSpPr>
        <p:spPr>
          <a:xfrm>
            <a:off x="1728183" y="5481959"/>
            <a:ext cx="4209726" cy="702407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Object moves through pre-existing bloodstain</a:t>
            </a:r>
          </a:p>
        </p:txBody>
      </p:sp>
    </p:spTree>
    <p:extLst>
      <p:ext uri="{BB962C8B-B14F-4D97-AF65-F5344CB8AC3E}">
        <p14:creationId xmlns:p14="http://schemas.microsoft.com/office/powerpoint/2010/main" val="188177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6CDC29-80BB-FED2-0B15-142028049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78BD03E-82F1-0ADC-76AB-0D58D3E8B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85095D-66AA-1722-2CD0-0135A1E4A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1FFE666-239D-B4A3-7E64-94F571EF6D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7182E2-2C57-A1BC-7CE1-142F3B6E3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1A7B662-863B-3705-46DC-D42250B6E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9EC79300-1780-7359-946D-142B77E69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DF3DE9-A3E7-76E3-9B6D-17703890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Spatter Patterns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79BCF2-BE60-7892-4322-A95369CB6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470BAFC-FDEC-C8C3-0DE1-4BD7FE5FEE4B}"/>
              </a:ext>
            </a:extLst>
          </p:cNvPr>
          <p:cNvSpPr/>
          <p:nvPr/>
        </p:nvSpPr>
        <p:spPr>
          <a:xfrm>
            <a:off x="988144" y="3773841"/>
            <a:ext cx="3223787" cy="702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Impact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8C4252-26EF-80DC-E828-D4C764EF5063}"/>
              </a:ext>
            </a:extLst>
          </p:cNvPr>
          <p:cNvSpPr txBox="1"/>
          <p:nvPr/>
        </p:nvSpPr>
        <p:spPr>
          <a:xfrm>
            <a:off x="315413" y="2622495"/>
            <a:ext cx="1155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Created by external force on an open source of blood or by making blood airborne </a:t>
            </a:r>
            <a:endParaRPr lang="en-US" sz="2400" u="sng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032D5BD-8E0F-B24D-8710-C30027FC4950}"/>
              </a:ext>
            </a:extLst>
          </p:cNvPr>
          <p:cNvSpPr/>
          <p:nvPr/>
        </p:nvSpPr>
        <p:spPr>
          <a:xfrm>
            <a:off x="1209335" y="4507087"/>
            <a:ext cx="4209726" cy="702407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When an object strikes blood</a:t>
            </a:r>
          </a:p>
        </p:txBody>
      </p:sp>
      <p:pic>
        <p:nvPicPr>
          <p:cNvPr id="11" name="Online Media 10" descr="Impact-hammer into blood on a tape covered sponge | Blood Spatter Analysis">
            <a:hlinkClick r:id="" action="ppaction://media"/>
            <a:extLst>
              <a:ext uri="{FF2B5EF4-FFF2-40B4-BE49-F238E27FC236}">
                <a16:creationId xmlns:a16="http://schemas.microsoft.com/office/drawing/2014/main" id="{D37B0E0E-F829-0B5A-8FE3-0DDE693EDD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772940" y="3096816"/>
            <a:ext cx="4667692" cy="32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4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36694F-C804-F0BA-2682-9416311D89C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CAC65-164C-8F07-133C-41B3D44A3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Goals</a:t>
            </a:r>
            <a:endParaRPr lang="en-US" dirty="0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6D9672D7-EB93-78F5-278A-4CD73F6738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80717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854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6CDC29-80BB-FED2-0B15-142028049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78BD03E-82F1-0ADC-76AB-0D58D3E8B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85095D-66AA-1722-2CD0-0135A1E4A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1FFE666-239D-B4A3-7E64-94F571EF6D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7182E2-2C57-A1BC-7CE1-142F3B6E3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1A7B662-863B-3705-46DC-D42250B6E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9EC79300-1780-7359-946D-142B77E69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DF3DE9-A3E7-76E3-9B6D-17703890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Spatter Patterns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79BCF2-BE60-7892-4322-A95369CB6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470BAFC-FDEC-C8C3-0DE1-4BD7FE5FEE4B}"/>
              </a:ext>
            </a:extLst>
          </p:cNvPr>
          <p:cNvSpPr/>
          <p:nvPr/>
        </p:nvSpPr>
        <p:spPr>
          <a:xfrm>
            <a:off x="988144" y="3773841"/>
            <a:ext cx="3223787" cy="702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Cast-Off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8C4252-26EF-80DC-E828-D4C764EF5063}"/>
              </a:ext>
            </a:extLst>
          </p:cNvPr>
          <p:cNvSpPr txBox="1"/>
          <p:nvPr/>
        </p:nvSpPr>
        <p:spPr>
          <a:xfrm>
            <a:off x="315413" y="2622495"/>
            <a:ext cx="1155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Created by external force on an open source of blood or by making blood airborne </a:t>
            </a:r>
            <a:endParaRPr lang="en-US" sz="2400" u="sng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032D5BD-8E0F-B24D-8710-C30027FC4950}"/>
              </a:ext>
            </a:extLst>
          </p:cNvPr>
          <p:cNvSpPr/>
          <p:nvPr/>
        </p:nvSpPr>
        <p:spPr>
          <a:xfrm>
            <a:off x="1209335" y="4507087"/>
            <a:ext cx="4209726" cy="702407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Blood flung by a bloodied object</a:t>
            </a:r>
          </a:p>
        </p:txBody>
      </p:sp>
      <p:pic>
        <p:nvPicPr>
          <p:cNvPr id="18" name="Picture 2" descr="Types of Blood Spatter Stains — Scientist who draws">
            <a:extLst>
              <a:ext uri="{FF2B5EF4-FFF2-40B4-BE49-F238E27FC236}">
                <a16:creationId xmlns:a16="http://schemas.microsoft.com/office/drawing/2014/main" id="{97A61C1A-E785-DE55-5112-7F7CCC26C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9" b="9638"/>
          <a:stretch/>
        </p:blipFill>
        <p:spPr bwMode="auto">
          <a:xfrm>
            <a:off x="5919076" y="3661114"/>
            <a:ext cx="5449646" cy="240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746FA23-8A8D-BB33-15B0-3D0602687EA9}"/>
              </a:ext>
            </a:extLst>
          </p:cNvPr>
          <p:cNvSpPr/>
          <p:nvPr/>
        </p:nvSpPr>
        <p:spPr>
          <a:xfrm>
            <a:off x="5249262" y="3958019"/>
            <a:ext cx="1689119" cy="4019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Cast-Off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7E536D3-BEDB-FEAF-44BF-0396AE46FEAA}"/>
              </a:ext>
            </a:extLst>
          </p:cNvPr>
          <p:cNvSpPr/>
          <p:nvPr/>
        </p:nvSpPr>
        <p:spPr>
          <a:xfrm>
            <a:off x="10016621" y="4517134"/>
            <a:ext cx="1317180" cy="5480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Impact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DD1EE12-9AF4-1958-A570-1143594984F5}"/>
              </a:ext>
            </a:extLst>
          </p:cNvPr>
          <p:cNvSpPr/>
          <p:nvPr/>
        </p:nvSpPr>
        <p:spPr>
          <a:xfrm>
            <a:off x="8806627" y="5960577"/>
            <a:ext cx="777155" cy="3328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CB1C393-9A16-4CA8-DDC5-7287778DF285}"/>
              </a:ext>
            </a:extLst>
          </p:cNvPr>
          <p:cNvSpPr/>
          <p:nvPr/>
        </p:nvSpPr>
        <p:spPr>
          <a:xfrm>
            <a:off x="1209335" y="5281176"/>
            <a:ext cx="4209726" cy="702407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Multiple elliptical stains with long tails</a:t>
            </a:r>
          </a:p>
        </p:txBody>
      </p:sp>
    </p:spTree>
    <p:extLst>
      <p:ext uri="{BB962C8B-B14F-4D97-AF65-F5344CB8AC3E}">
        <p14:creationId xmlns:p14="http://schemas.microsoft.com/office/powerpoint/2010/main" val="1315272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508DBD-8146-5BC8-A2E4-A87F8BD1C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DEC125A-D04A-2D9F-3D21-9576C118F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8824B3-8D8D-A106-6655-6C7DE2D8F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139307-F0B8-C6C3-841E-9DF9627D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13CB9F8-FDDB-3FF7-EB14-C3429B7F5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FECE4B9-CD61-0526-5DDD-0F69272D4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9CBE465A-C15B-F757-07A9-9800CF919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074A5-1880-509B-74CE-14C55003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Spatter Patterns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E68AE0-21C4-B59C-2358-DDC7A195A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7A52C45-3099-68AF-FEFC-7DEA686688C2}"/>
              </a:ext>
            </a:extLst>
          </p:cNvPr>
          <p:cNvSpPr/>
          <p:nvPr/>
        </p:nvSpPr>
        <p:spPr>
          <a:xfrm>
            <a:off x="315413" y="3113294"/>
            <a:ext cx="3223787" cy="702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Projected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1E207-5474-E220-9E8B-EC24DEB5446F}"/>
              </a:ext>
            </a:extLst>
          </p:cNvPr>
          <p:cNvSpPr txBox="1"/>
          <p:nvPr/>
        </p:nvSpPr>
        <p:spPr>
          <a:xfrm>
            <a:off x="315413" y="2622495"/>
            <a:ext cx="1155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Created by external force on an open source of blood or by making blood airborne </a:t>
            </a:r>
            <a:endParaRPr lang="en-US" sz="2400" u="sng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F868BD8-EF2D-7048-1A9D-BB5360AC18A3}"/>
              </a:ext>
            </a:extLst>
          </p:cNvPr>
          <p:cNvSpPr/>
          <p:nvPr/>
        </p:nvSpPr>
        <p:spPr>
          <a:xfrm>
            <a:off x="536604" y="3846540"/>
            <a:ext cx="4209726" cy="702407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Blood distributed from pressure (artery)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BD7BEB8-5DC8-34E5-C648-2A7FF66B6258}"/>
              </a:ext>
            </a:extLst>
          </p:cNvPr>
          <p:cNvSpPr/>
          <p:nvPr/>
        </p:nvSpPr>
        <p:spPr>
          <a:xfrm>
            <a:off x="8806627" y="5960577"/>
            <a:ext cx="777155" cy="3328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F543D88-9FE7-C591-359F-E1641B3FF369}"/>
              </a:ext>
            </a:extLst>
          </p:cNvPr>
          <p:cNvSpPr/>
          <p:nvPr/>
        </p:nvSpPr>
        <p:spPr>
          <a:xfrm>
            <a:off x="536604" y="4620629"/>
            <a:ext cx="4209726" cy="702407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Higher velocity than gravity</a:t>
            </a:r>
          </a:p>
        </p:txBody>
      </p:sp>
      <p:pic>
        <p:nvPicPr>
          <p:cNvPr id="3" name="Picture 2" descr="A wall covered in blood&#10;&#10;AI-generated content may be incorrect.">
            <a:extLst>
              <a:ext uri="{FF2B5EF4-FFF2-40B4-BE49-F238E27FC236}">
                <a16:creationId xmlns:a16="http://schemas.microsoft.com/office/drawing/2014/main" id="{A5E24EA1-16BE-DE0E-5F40-4B9437EA54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48"/>
          <a:stretch/>
        </p:blipFill>
        <p:spPr>
          <a:xfrm>
            <a:off x="4877305" y="3113294"/>
            <a:ext cx="2097599" cy="3270860"/>
          </a:xfrm>
          <a:prstGeom prst="rect">
            <a:avLst/>
          </a:prstGeom>
        </p:spPr>
      </p:pic>
      <p:pic>
        <p:nvPicPr>
          <p:cNvPr id="5" name="Online Media 4" descr="1 ml of blood projected at 30 degrees to cardboard | Blood Spatter Analysis">
            <a:hlinkClick r:id="" action="ppaction://media"/>
            <a:extLst>
              <a:ext uri="{FF2B5EF4-FFF2-40B4-BE49-F238E27FC236}">
                <a16:creationId xmlns:a16="http://schemas.microsoft.com/office/drawing/2014/main" id="{846CD761-B865-A1D1-2471-9383663605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331275" y="3113294"/>
            <a:ext cx="4356019" cy="32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3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508DBD-8146-5BC8-A2E4-A87F8BD1C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DEC125A-D04A-2D9F-3D21-9576C118F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8824B3-8D8D-A106-6655-6C7DE2D8F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139307-F0B8-C6C3-841E-9DF9627D3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13CB9F8-FDDB-3FF7-EB14-C3429B7F5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FECE4B9-CD61-0526-5DDD-0F69272D4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9CBE465A-C15B-F757-07A9-9800CF919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074A5-1880-509B-74CE-14C55003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Spatter Patterns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E68AE0-21C4-B59C-2358-DDC7A195A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7A52C45-3099-68AF-FEFC-7DEA686688C2}"/>
              </a:ext>
            </a:extLst>
          </p:cNvPr>
          <p:cNvSpPr/>
          <p:nvPr/>
        </p:nvSpPr>
        <p:spPr>
          <a:xfrm>
            <a:off x="28332" y="3113294"/>
            <a:ext cx="3223787" cy="702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Firearm Spatter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1E207-5474-E220-9E8B-EC24DEB5446F}"/>
              </a:ext>
            </a:extLst>
          </p:cNvPr>
          <p:cNvSpPr txBox="1"/>
          <p:nvPr/>
        </p:nvSpPr>
        <p:spPr>
          <a:xfrm>
            <a:off x="315413" y="2622495"/>
            <a:ext cx="1155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Created by external force on an open source of blood or by making blood airborne </a:t>
            </a:r>
            <a:endParaRPr lang="en-US" sz="2400" u="sng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F868BD8-EF2D-7048-1A9D-BB5360AC18A3}"/>
              </a:ext>
            </a:extLst>
          </p:cNvPr>
          <p:cNvSpPr/>
          <p:nvPr/>
        </p:nvSpPr>
        <p:spPr>
          <a:xfrm>
            <a:off x="249523" y="3846540"/>
            <a:ext cx="4209726" cy="702407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Mist like distribution (fine particles)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BD7BEB8-5DC8-34E5-C648-2A7FF66B6258}"/>
              </a:ext>
            </a:extLst>
          </p:cNvPr>
          <p:cNvSpPr/>
          <p:nvPr/>
        </p:nvSpPr>
        <p:spPr>
          <a:xfrm>
            <a:off x="8806627" y="5960577"/>
            <a:ext cx="777155" cy="3328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F543D88-9FE7-C591-359F-E1641B3FF369}"/>
              </a:ext>
            </a:extLst>
          </p:cNvPr>
          <p:cNvSpPr/>
          <p:nvPr/>
        </p:nvSpPr>
        <p:spPr>
          <a:xfrm>
            <a:off x="249523" y="4620629"/>
            <a:ext cx="4209726" cy="702407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Forward Spatter – on entrance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B1A2D4D-BADB-406D-8A40-E710A22FF1C2}"/>
              </a:ext>
            </a:extLst>
          </p:cNvPr>
          <p:cNvSpPr/>
          <p:nvPr/>
        </p:nvSpPr>
        <p:spPr>
          <a:xfrm>
            <a:off x="249523" y="5424609"/>
            <a:ext cx="4209726" cy="702407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Back Spatter – on exit</a:t>
            </a:r>
          </a:p>
        </p:txBody>
      </p:sp>
      <p:pic>
        <p:nvPicPr>
          <p:cNvPr id="6" name="Picture 5" descr="A collage of images of a blood sample&#10;&#10;AI-generated content may be incorrect.">
            <a:extLst>
              <a:ext uri="{FF2B5EF4-FFF2-40B4-BE49-F238E27FC236}">
                <a16:creationId xmlns:a16="http://schemas.microsoft.com/office/drawing/2014/main" id="{410BDC55-9355-72EE-6F0F-83483A1163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837" b="48428"/>
          <a:stretch/>
        </p:blipFill>
        <p:spPr>
          <a:xfrm>
            <a:off x="4545895" y="2967073"/>
            <a:ext cx="1536751" cy="1942025"/>
          </a:xfrm>
          <a:prstGeom prst="rect">
            <a:avLst/>
          </a:prstGeom>
        </p:spPr>
      </p:pic>
      <p:pic>
        <p:nvPicPr>
          <p:cNvPr id="9" name="Picture 8" descr="A close-up of a pipe&#10;&#10;AI-generated content may be incorrect.">
            <a:extLst>
              <a:ext uri="{FF2B5EF4-FFF2-40B4-BE49-F238E27FC236}">
                <a16:creationId xmlns:a16="http://schemas.microsoft.com/office/drawing/2014/main" id="{C62F42C2-E566-5C0E-FB5F-FAB00CDD1F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59" r="32900"/>
          <a:stretch/>
        </p:blipFill>
        <p:spPr>
          <a:xfrm>
            <a:off x="5862277" y="2980213"/>
            <a:ext cx="1432433" cy="1942026"/>
          </a:xfrm>
          <a:prstGeom prst="rect">
            <a:avLst/>
          </a:prstGeom>
        </p:spPr>
      </p:pic>
      <p:pic>
        <p:nvPicPr>
          <p:cNvPr id="10" name="Online Media 9" descr=".22 cal bullet impacting a bloodied sponge from 50 cm | Blood Spatter Analysis">
            <a:hlinkClick r:id="" action="ppaction://media"/>
            <a:extLst>
              <a:ext uri="{FF2B5EF4-FFF2-40B4-BE49-F238E27FC236}">
                <a16:creationId xmlns:a16="http://schemas.microsoft.com/office/drawing/2014/main" id="{A7691DF0-F6DE-A4E0-F86C-AD82D72E83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376313" y="3351270"/>
            <a:ext cx="4773154" cy="269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4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C22480-CF3B-FAC7-2470-7019AABE6AA4}"/>
              </a:ext>
            </a:extLst>
          </p:cNvPr>
          <p:cNvSpPr txBox="1"/>
          <p:nvPr/>
        </p:nvSpPr>
        <p:spPr>
          <a:xfrm>
            <a:off x="2755345" y="66740"/>
            <a:ext cx="6514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Note Taking Activity 1 - Fill in the Blank: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B2BB5-169F-B212-8C81-9677262BBB86}"/>
              </a:ext>
            </a:extLst>
          </p:cNvPr>
          <p:cNvSpPr txBox="1"/>
          <p:nvPr/>
        </p:nvSpPr>
        <p:spPr>
          <a:xfrm>
            <a:off x="221511" y="804230"/>
            <a:ext cx="11748977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900" dirty="0"/>
              <a:t>The primary bloodstain patterns are: ________________ patterns, _______________ patterns, and ________________ patterns.</a:t>
            </a:r>
          </a:p>
          <a:p>
            <a:pPr marL="342900" indent="-342900">
              <a:buFont typeface="+mj-lt"/>
              <a:buAutoNum type="arabicPeriod"/>
            </a:pPr>
            <a:endParaRPr lang="en-US" sz="1900" dirty="0"/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______________ patterns are created when a(n) _______________ _____________ interacts with an open source of blood.</a:t>
            </a:r>
          </a:p>
          <a:p>
            <a:pPr marL="342900" indent="-342900">
              <a:buFont typeface="+mj-lt"/>
              <a:buAutoNum type="arabicPeriod"/>
            </a:pPr>
            <a:endParaRPr lang="en-US" sz="1900" dirty="0"/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A(n) ______________ occurs when a bloodstain has characteristics of an object in its pattern and is a type of _______________ pattern.</a:t>
            </a:r>
          </a:p>
          <a:p>
            <a:pPr marL="342900" indent="-342900">
              <a:buFont typeface="+mj-lt"/>
              <a:buAutoNum type="arabicPeriod"/>
            </a:pPr>
            <a:endParaRPr lang="en-US" sz="1900" dirty="0"/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 ______________ patterns are created when a(n) ______________ surface interacts with another surface.</a:t>
            </a:r>
          </a:p>
          <a:p>
            <a:pPr marL="342900" indent="-342900">
              <a:buFont typeface="+mj-lt"/>
              <a:buAutoNum type="arabicPeriod"/>
            </a:pPr>
            <a:endParaRPr lang="en-US" sz="1900" dirty="0"/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______________ patterns include _________ (e.g., drip stain or trail), __________, and ___________ (e.g., pools).</a:t>
            </a:r>
          </a:p>
          <a:p>
            <a:pPr marL="342900" indent="-342900">
              <a:buFont typeface="+mj-lt"/>
              <a:buAutoNum type="arabicPeriod"/>
            </a:pPr>
            <a:endParaRPr lang="en-US" sz="1900" dirty="0"/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A bloodstain consists of the parent stain and possible _______________ that are connected to the parent stain by _______________.</a:t>
            </a:r>
          </a:p>
          <a:p>
            <a:pPr marL="342900" indent="-342900">
              <a:buFont typeface="+mj-lt"/>
              <a:buAutoNum type="arabicPeriod"/>
            </a:pPr>
            <a:endParaRPr lang="en-US" sz="1900" dirty="0"/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______________ patterns are created with only the force of _________________.</a:t>
            </a:r>
          </a:p>
          <a:p>
            <a:pPr marL="342900" indent="-342900">
              <a:buFont typeface="+mj-lt"/>
              <a:buAutoNum type="arabicPeriod"/>
            </a:pPr>
            <a:endParaRPr lang="en-US" sz="1900" dirty="0"/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Flinging blood from a blood-covered object is known as ________________ and is a type of _____________ pattern.</a:t>
            </a:r>
          </a:p>
          <a:p>
            <a:pPr marL="342900" indent="-342900">
              <a:buFont typeface="+mj-lt"/>
              <a:buAutoNum type="arabicPeriod"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648399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29746-5D50-AD93-0D20-B911BB23A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F87ED7-95D9-F607-3B75-6FB4177380CE}"/>
              </a:ext>
            </a:extLst>
          </p:cNvPr>
          <p:cNvSpPr txBox="1"/>
          <p:nvPr/>
        </p:nvSpPr>
        <p:spPr>
          <a:xfrm>
            <a:off x="2291820" y="97518"/>
            <a:ext cx="7441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Note Taking Activity 1 - Fill in the Blank (KEY):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FB715-703F-4B75-E1AF-2197CAAE4380}"/>
              </a:ext>
            </a:extLst>
          </p:cNvPr>
          <p:cNvSpPr txBox="1"/>
          <p:nvPr/>
        </p:nvSpPr>
        <p:spPr>
          <a:xfrm>
            <a:off x="138223" y="1158949"/>
            <a:ext cx="1174897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The primary bloodstain patterns are: </a:t>
            </a:r>
            <a:r>
              <a:rPr lang="en-US" sz="2000" b="1" u="sng" dirty="0"/>
              <a:t>passive</a:t>
            </a:r>
            <a:r>
              <a:rPr lang="en-US" sz="2000" dirty="0"/>
              <a:t> patterns, </a:t>
            </a:r>
            <a:r>
              <a:rPr lang="en-US" sz="2000" b="1" u="sng" dirty="0"/>
              <a:t>transfer</a:t>
            </a:r>
            <a:r>
              <a:rPr lang="en-US" sz="2000" dirty="0"/>
              <a:t> patterns, and </a:t>
            </a:r>
            <a:r>
              <a:rPr lang="en-US" sz="2000" b="1" u="sng" dirty="0"/>
              <a:t>spatter</a:t>
            </a:r>
            <a:r>
              <a:rPr lang="en-US" sz="2000" dirty="0"/>
              <a:t> patterns.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u="sng" dirty="0"/>
              <a:t>Spatter</a:t>
            </a:r>
            <a:r>
              <a:rPr lang="en-US" sz="2000" dirty="0"/>
              <a:t> patterns are created when a(n) </a:t>
            </a:r>
            <a:r>
              <a:rPr lang="en-US" sz="2000" b="1" u="sng" dirty="0"/>
              <a:t>external</a:t>
            </a:r>
            <a:r>
              <a:rPr lang="en-US" sz="2000" dirty="0"/>
              <a:t> </a:t>
            </a:r>
            <a:r>
              <a:rPr lang="en-US" sz="2000" b="1" u="sng" dirty="0"/>
              <a:t>force</a:t>
            </a:r>
            <a:r>
              <a:rPr lang="en-US" sz="2000" dirty="0"/>
              <a:t> interacts with an open source of blood.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A(n) </a:t>
            </a:r>
            <a:r>
              <a:rPr lang="en-US" sz="2000" b="1" u="sng" dirty="0"/>
              <a:t>impression</a:t>
            </a:r>
            <a:r>
              <a:rPr lang="en-US" sz="2000" dirty="0"/>
              <a:t> occurs when a bloodstain has characteristics of an object in its pattern and is a type of </a:t>
            </a:r>
            <a:r>
              <a:rPr lang="en-US" sz="2000" b="1" u="sng" dirty="0"/>
              <a:t>transfer</a:t>
            </a:r>
            <a:r>
              <a:rPr lang="en-US" sz="2000" dirty="0"/>
              <a:t> pattern.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u="sng" dirty="0"/>
              <a:t>Passive</a:t>
            </a:r>
            <a:r>
              <a:rPr lang="en-US" sz="2000" dirty="0"/>
              <a:t> patterns include </a:t>
            </a:r>
            <a:r>
              <a:rPr lang="en-US" sz="2000" b="1" u="sng" dirty="0"/>
              <a:t>drops</a:t>
            </a:r>
            <a:r>
              <a:rPr lang="en-US" sz="2000" dirty="0"/>
              <a:t> (e.g., drip stain or trail), </a:t>
            </a:r>
            <a:r>
              <a:rPr lang="en-US" sz="2000" b="1" u="sng" dirty="0"/>
              <a:t>flows</a:t>
            </a:r>
            <a:r>
              <a:rPr lang="en-US" sz="2000" dirty="0"/>
              <a:t> and </a:t>
            </a:r>
            <a:r>
              <a:rPr lang="en-US" sz="2000" b="1" u="sng" dirty="0"/>
              <a:t>volumes</a:t>
            </a:r>
            <a:r>
              <a:rPr lang="en-US" sz="2000" dirty="0"/>
              <a:t> (e.g., pools).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 bloodstain consists of the parent stain and possible </a:t>
            </a:r>
            <a:r>
              <a:rPr lang="en-US" sz="2000" b="1" u="sng" dirty="0"/>
              <a:t>satellites</a:t>
            </a:r>
            <a:r>
              <a:rPr lang="en-US" sz="2000" dirty="0"/>
              <a:t> that are connected to the parent stain by </a:t>
            </a:r>
            <a:r>
              <a:rPr lang="en-US" sz="2000" b="1" u="sng" dirty="0"/>
              <a:t>spines</a:t>
            </a:r>
            <a:r>
              <a:rPr lang="en-US" sz="2000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 </a:t>
            </a:r>
            <a:r>
              <a:rPr lang="en-US" sz="2000" b="1" u="sng" dirty="0"/>
              <a:t>Transfer</a:t>
            </a:r>
            <a:r>
              <a:rPr lang="en-US" sz="2000" dirty="0"/>
              <a:t> patterns are created when a(n) </a:t>
            </a:r>
            <a:r>
              <a:rPr lang="en-US" sz="2000" b="1" u="sng" dirty="0"/>
              <a:t>bloody</a:t>
            </a:r>
            <a:r>
              <a:rPr lang="en-US" sz="2000" dirty="0"/>
              <a:t> surface interacts with another surface.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u="sng" dirty="0"/>
              <a:t>Passive</a:t>
            </a:r>
            <a:r>
              <a:rPr lang="en-US" sz="2000" dirty="0"/>
              <a:t> patterns are created with only the force of </a:t>
            </a:r>
            <a:r>
              <a:rPr lang="en-US" sz="2000" b="1" u="sng" dirty="0"/>
              <a:t>gravity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Flinging blood from a blood-covered object is known as </a:t>
            </a:r>
            <a:r>
              <a:rPr lang="en-US" sz="2000" b="1" u="sng" dirty="0"/>
              <a:t>cast-off</a:t>
            </a:r>
            <a:r>
              <a:rPr lang="en-US" sz="2000" dirty="0"/>
              <a:t> and is a type of </a:t>
            </a:r>
            <a:r>
              <a:rPr lang="en-US" sz="2000" b="1" u="sng" dirty="0"/>
              <a:t>spatter</a:t>
            </a:r>
            <a:r>
              <a:rPr lang="en-US" sz="2000" dirty="0"/>
              <a:t> pattern.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4881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6E96388-1742-0D2F-180D-DE42C112CDEF}"/>
              </a:ext>
            </a:extLst>
          </p:cNvPr>
          <p:cNvSpPr/>
          <p:nvPr/>
        </p:nvSpPr>
        <p:spPr>
          <a:xfrm>
            <a:off x="8421380" y="1172220"/>
            <a:ext cx="3659108" cy="5551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A992CA-59EE-2EA4-CDE8-BD4EA5D2100E}"/>
              </a:ext>
            </a:extLst>
          </p:cNvPr>
          <p:cNvSpPr/>
          <p:nvPr/>
        </p:nvSpPr>
        <p:spPr>
          <a:xfrm>
            <a:off x="4266446" y="1172220"/>
            <a:ext cx="3659108" cy="5551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5283F-F7E8-C0E4-5D84-619CB61BC694}"/>
              </a:ext>
            </a:extLst>
          </p:cNvPr>
          <p:cNvSpPr/>
          <p:nvPr/>
        </p:nvSpPr>
        <p:spPr>
          <a:xfrm>
            <a:off x="111512" y="1172220"/>
            <a:ext cx="3659108" cy="5551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ABBF7A-FAD5-ED9E-1C22-B7DD18FDA541}"/>
              </a:ext>
            </a:extLst>
          </p:cNvPr>
          <p:cNvSpPr txBox="1"/>
          <p:nvPr/>
        </p:nvSpPr>
        <p:spPr>
          <a:xfrm>
            <a:off x="4288614" y="267629"/>
            <a:ext cx="3614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 Taking Activity 3 - Matching: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1B2D19-69D0-3EFE-A716-CD697D407A12}"/>
              </a:ext>
            </a:extLst>
          </p:cNvPr>
          <p:cNvSpPr txBox="1"/>
          <p:nvPr/>
        </p:nvSpPr>
        <p:spPr>
          <a:xfrm>
            <a:off x="3770620" y="699018"/>
            <a:ext cx="4650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Match the bloodstain with its correct pattern: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23E0C9-5DB7-E8F4-B18A-8652B97A48D7}"/>
              </a:ext>
            </a:extLst>
          </p:cNvPr>
          <p:cNvSpPr txBox="1"/>
          <p:nvPr/>
        </p:nvSpPr>
        <p:spPr>
          <a:xfrm>
            <a:off x="1315638" y="1172220"/>
            <a:ext cx="1250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Passive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BB69D8-0E19-A7DD-78AD-95F0CEA07CEE}"/>
              </a:ext>
            </a:extLst>
          </p:cNvPr>
          <p:cNvSpPr txBox="1"/>
          <p:nvPr/>
        </p:nvSpPr>
        <p:spPr>
          <a:xfrm>
            <a:off x="5434504" y="1172220"/>
            <a:ext cx="1322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Transfer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DE35B-390D-B0E5-5CDC-EC641A06B3F8}"/>
              </a:ext>
            </a:extLst>
          </p:cNvPr>
          <p:cNvSpPr txBox="1"/>
          <p:nvPr/>
        </p:nvSpPr>
        <p:spPr>
          <a:xfrm>
            <a:off x="9656348" y="1172219"/>
            <a:ext cx="1220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Spatter</a:t>
            </a:r>
          </a:p>
        </p:txBody>
      </p:sp>
      <p:pic>
        <p:nvPicPr>
          <p:cNvPr id="13" name="Picture 12" descr="A hand print with a blue arrow&#10;&#10;AI-generated content may be incorrect.">
            <a:extLst>
              <a:ext uri="{FF2B5EF4-FFF2-40B4-BE49-F238E27FC236}">
                <a16:creationId xmlns:a16="http://schemas.microsoft.com/office/drawing/2014/main" id="{EE41F66A-D705-710C-2E58-A299F0B72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250" y="5163634"/>
            <a:ext cx="1536700" cy="1460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FE5242-B3B8-95B4-54D4-EC368CD79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455" y="3750939"/>
            <a:ext cx="1997314" cy="1312645"/>
          </a:xfrm>
          <a:prstGeom prst="rect">
            <a:avLst/>
          </a:prstGeom>
        </p:spPr>
      </p:pic>
      <p:pic>
        <p:nvPicPr>
          <p:cNvPr id="17" name="Picture 16" descr="A red substance on the ground&#10;&#10;AI-generated content may be incorrect.">
            <a:extLst>
              <a:ext uri="{FF2B5EF4-FFF2-40B4-BE49-F238E27FC236}">
                <a16:creationId xmlns:a16="http://schemas.microsoft.com/office/drawing/2014/main" id="{700C8EB8-C292-9CED-7F35-5FC1A7902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721" y="5327239"/>
            <a:ext cx="2039831" cy="1170878"/>
          </a:xfrm>
          <a:prstGeom prst="rect">
            <a:avLst/>
          </a:prstGeom>
        </p:spPr>
      </p:pic>
      <p:pic>
        <p:nvPicPr>
          <p:cNvPr id="19" name="Picture 18" descr="Red blood splatters on a white tile floor&#10;&#10;AI-generated content may be incorrect.">
            <a:extLst>
              <a:ext uri="{FF2B5EF4-FFF2-40B4-BE49-F238E27FC236}">
                <a16:creationId xmlns:a16="http://schemas.microsoft.com/office/drawing/2014/main" id="{0B85B5E6-5524-08AF-646C-F9C29A18A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009" y="3713354"/>
            <a:ext cx="1581466" cy="1387817"/>
          </a:xfrm>
          <a:prstGeom prst="rect">
            <a:avLst/>
          </a:prstGeom>
        </p:spPr>
      </p:pic>
      <p:pic>
        <p:nvPicPr>
          <p:cNvPr id="21" name="Picture 20" descr="A red hand print&#10;&#10;AI-generated content may be incorrect.">
            <a:extLst>
              <a:ext uri="{FF2B5EF4-FFF2-40B4-BE49-F238E27FC236}">
                <a16:creationId xmlns:a16="http://schemas.microsoft.com/office/drawing/2014/main" id="{A295A8CF-E810-E3FC-4566-1CC3B8BEB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6630" y="3567880"/>
            <a:ext cx="1133304" cy="1533293"/>
          </a:xfrm>
          <a:prstGeom prst="rect">
            <a:avLst/>
          </a:prstGeom>
        </p:spPr>
      </p:pic>
      <p:pic>
        <p:nvPicPr>
          <p:cNvPr id="23" name="Picture 22" descr="A red powder explosion on a white background&#10;&#10;AI-generated content may be incorrect.">
            <a:extLst>
              <a:ext uri="{FF2B5EF4-FFF2-40B4-BE49-F238E27FC236}">
                <a16:creationId xmlns:a16="http://schemas.microsoft.com/office/drawing/2014/main" id="{366BF183-9E5C-26C5-E29B-9D1E4877B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6073" y="3766009"/>
            <a:ext cx="2010373" cy="1335162"/>
          </a:xfrm>
          <a:prstGeom prst="rect">
            <a:avLst/>
          </a:prstGeom>
        </p:spPr>
      </p:pic>
      <p:pic>
        <p:nvPicPr>
          <p:cNvPr id="25" name="Picture 24" descr="Red drops of blood on a white surface&#10;&#10;AI-generated content may be incorrect.">
            <a:extLst>
              <a:ext uri="{FF2B5EF4-FFF2-40B4-BE49-F238E27FC236}">
                <a16:creationId xmlns:a16="http://schemas.microsoft.com/office/drawing/2014/main" id="{AB6520DC-1F40-2B6E-A2D2-0F3AF82F0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9361" y="5205041"/>
            <a:ext cx="2059902" cy="13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82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93B94-2E66-79E5-BE03-E576A4518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B1DEB17-5D33-1759-9A9F-C30C21F5B77D}"/>
              </a:ext>
            </a:extLst>
          </p:cNvPr>
          <p:cNvSpPr/>
          <p:nvPr/>
        </p:nvSpPr>
        <p:spPr>
          <a:xfrm>
            <a:off x="8421380" y="1172220"/>
            <a:ext cx="3659108" cy="5551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087751-BF5B-8CFB-6CED-82996971439C}"/>
              </a:ext>
            </a:extLst>
          </p:cNvPr>
          <p:cNvSpPr/>
          <p:nvPr/>
        </p:nvSpPr>
        <p:spPr>
          <a:xfrm>
            <a:off x="4266446" y="1172220"/>
            <a:ext cx="3659108" cy="5551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EFA184-9E38-7625-5185-593530347282}"/>
              </a:ext>
            </a:extLst>
          </p:cNvPr>
          <p:cNvSpPr/>
          <p:nvPr/>
        </p:nvSpPr>
        <p:spPr>
          <a:xfrm>
            <a:off x="111512" y="1172220"/>
            <a:ext cx="3659108" cy="5551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61778-8617-372E-4C9E-DA0033CDC8BF}"/>
              </a:ext>
            </a:extLst>
          </p:cNvPr>
          <p:cNvSpPr txBox="1"/>
          <p:nvPr/>
        </p:nvSpPr>
        <p:spPr>
          <a:xfrm>
            <a:off x="4288614" y="267629"/>
            <a:ext cx="427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 Taking Activity 3 – Matching (KEY):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6FC812-632E-0222-4CFA-9C4B31553F57}"/>
              </a:ext>
            </a:extLst>
          </p:cNvPr>
          <p:cNvSpPr txBox="1"/>
          <p:nvPr/>
        </p:nvSpPr>
        <p:spPr>
          <a:xfrm>
            <a:off x="3913638" y="621572"/>
            <a:ext cx="5152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Match the bloodstain with its correct pattern: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9F291-64D6-E820-6160-4DBD1176B754}"/>
              </a:ext>
            </a:extLst>
          </p:cNvPr>
          <p:cNvSpPr txBox="1"/>
          <p:nvPr/>
        </p:nvSpPr>
        <p:spPr>
          <a:xfrm>
            <a:off x="1315638" y="1172220"/>
            <a:ext cx="1250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Passive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EA8C9-B18E-1F4B-2C52-CE60C0AAF17E}"/>
              </a:ext>
            </a:extLst>
          </p:cNvPr>
          <p:cNvSpPr txBox="1"/>
          <p:nvPr/>
        </p:nvSpPr>
        <p:spPr>
          <a:xfrm>
            <a:off x="5434504" y="1172220"/>
            <a:ext cx="1322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Transfer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92924-B740-CA5F-2C70-9708C337DC38}"/>
              </a:ext>
            </a:extLst>
          </p:cNvPr>
          <p:cNvSpPr txBox="1"/>
          <p:nvPr/>
        </p:nvSpPr>
        <p:spPr>
          <a:xfrm>
            <a:off x="9656348" y="1172219"/>
            <a:ext cx="1220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Spatter</a:t>
            </a:r>
          </a:p>
        </p:txBody>
      </p:sp>
      <p:pic>
        <p:nvPicPr>
          <p:cNvPr id="13" name="Picture 12" descr="A hand print with a blue arrow&#10;&#10;AI-generated content may be incorrect.">
            <a:extLst>
              <a:ext uri="{FF2B5EF4-FFF2-40B4-BE49-F238E27FC236}">
                <a16:creationId xmlns:a16="http://schemas.microsoft.com/office/drawing/2014/main" id="{006A21CE-2611-4642-589F-D740CDA2D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806" y="3904968"/>
            <a:ext cx="1536700" cy="1460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8559F3-3953-80DF-777F-5B2BEF399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50" y="1737752"/>
            <a:ext cx="1997314" cy="1312645"/>
          </a:xfrm>
          <a:prstGeom prst="rect">
            <a:avLst/>
          </a:prstGeom>
        </p:spPr>
      </p:pic>
      <p:pic>
        <p:nvPicPr>
          <p:cNvPr id="17" name="Picture 16" descr="A red substance on the ground&#10;&#10;AI-generated content may be incorrect.">
            <a:extLst>
              <a:ext uri="{FF2B5EF4-FFF2-40B4-BE49-F238E27FC236}">
                <a16:creationId xmlns:a16="http://schemas.microsoft.com/office/drawing/2014/main" id="{9C2B4749-884B-8CE6-5A11-491529147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91" y="3467789"/>
            <a:ext cx="2039831" cy="1170878"/>
          </a:xfrm>
          <a:prstGeom prst="rect">
            <a:avLst/>
          </a:prstGeom>
        </p:spPr>
      </p:pic>
      <p:pic>
        <p:nvPicPr>
          <p:cNvPr id="19" name="Picture 18" descr="Red blood splatters on a white tile floor&#10;&#10;AI-generated content may be incorrect.">
            <a:extLst>
              <a:ext uri="{FF2B5EF4-FFF2-40B4-BE49-F238E27FC236}">
                <a16:creationId xmlns:a16="http://schemas.microsoft.com/office/drawing/2014/main" id="{67242A03-BC0A-E257-C2C7-F0B239D44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214" y="5013620"/>
            <a:ext cx="1581466" cy="1387817"/>
          </a:xfrm>
          <a:prstGeom prst="rect">
            <a:avLst/>
          </a:prstGeom>
        </p:spPr>
      </p:pic>
      <p:pic>
        <p:nvPicPr>
          <p:cNvPr id="21" name="Picture 20" descr="A red hand print&#10;&#10;AI-generated content may be incorrect.">
            <a:extLst>
              <a:ext uri="{FF2B5EF4-FFF2-40B4-BE49-F238E27FC236}">
                <a16:creationId xmlns:a16="http://schemas.microsoft.com/office/drawing/2014/main" id="{8F66CE9D-5155-A761-5319-622BD3849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504" y="1737752"/>
            <a:ext cx="1133304" cy="1533293"/>
          </a:xfrm>
          <a:prstGeom prst="rect">
            <a:avLst/>
          </a:prstGeom>
        </p:spPr>
      </p:pic>
      <p:pic>
        <p:nvPicPr>
          <p:cNvPr id="23" name="Picture 22" descr="A red powder explosion on a white background&#10;&#10;AI-generated content may be incorrect.">
            <a:extLst>
              <a:ext uri="{FF2B5EF4-FFF2-40B4-BE49-F238E27FC236}">
                <a16:creationId xmlns:a16="http://schemas.microsoft.com/office/drawing/2014/main" id="{39C9B439-1E98-1F5E-9BB0-481BA0F54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5747" y="1737752"/>
            <a:ext cx="2010373" cy="1335162"/>
          </a:xfrm>
          <a:prstGeom prst="rect">
            <a:avLst/>
          </a:prstGeom>
        </p:spPr>
      </p:pic>
      <p:pic>
        <p:nvPicPr>
          <p:cNvPr id="25" name="Picture 24" descr="Red drops of blood on a white surface&#10;&#10;AI-generated content may be incorrect.">
            <a:extLst>
              <a:ext uri="{FF2B5EF4-FFF2-40B4-BE49-F238E27FC236}">
                <a16:creationId xmlns:a16="http://schemas.microsoft.com/office/drawing/2014/main" id="{25AB791E-FFDC-8DEA-E128-31D88E290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7030" y="3785087"/>
            <a:ext cx="2059902" cy="135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5D0545-A550-968B-4A2F-F16A433FA50F}"/>
              </a:ext>
            </a:extLst>
          </p:cNvPr>
          <p:cNvSpPr txBox="1"/>
          <p:nvPr/>
        </p:nvSpPr>
        <p:spPr>
          <a:xfrm>
            <a:off x="5702012" y="3271045"/>
            <a:ext cx="787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F688B-F976-2345-2821-F0D100ECB89F}"/>
              </a:ext>
            </a:extLst>
          </p:cNvPr>
          <p:cNvSpPr txBox="1"/>
          <p:nvPr/>
        </p:nvSpPr>
        <p:spPr>
          <a:xfrm>
            <a:off x="5351747" y="5411686"/>
            <a:ext cx="129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41DD8A-1314-2AA1-8492-8A60447ADCD2}"/>
              </a:ext>
            </a:extLst>
          </p:cNvPr>
          <p:cNvSpPr txBox="1"/>
          <p:nvPr/>
        </p:nvSpPr>
        <p:spPr>
          <a:xfrm>
            <a:off x="1495334" y="3050397"/>
            <a:ext cx="656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0BB577-8885-E7C8-6843-746455011D3F}"/>
              </a:ext>
            </a:extLst>
          </p:cNvPr>
          <p:cNvSpPr txBox="1"/>
          <p:nvPr/>
        </p:nvSpPr>
        <p:spPr>
          <a:xfrm>
            <a:off x="1546125" y="4644288"/>
            <a:ext cx="62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11699-2BD4-FE16-09ED-2542FEF2F8A3}"/>
              </a:ext>
            </a:extLst>
          </p:cNvPr>
          <p:cNvSpPr txBox="1"/>
          <p:nvPr/>
        </p:nvSpPr>
        <p:spPr>
          <a:xfrm>
            <a:off x="1484219" y="6410609"/>
            <a:ext cx="78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BF8C5C-FE7D-BA01-9835-3CD5517270A4}"/>
              </a:ext>
            </a:extLst>
          </p:cNvPr>
          <p:cNvSpPr txBox="1"/>
          <p:nvPr/>
        </p:nvSpPr>
        <p:spPr>
          <a:xfrm>
            <a:off x="9376624" y="3098457"/>
            <a:ext cx="177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Spatter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CB045C-D452-D973-0EF8-D260206A3B34}"/>
              </a:ext>
            </a:extLst>
          </p:cNvPr>
          <p:cNvSpPr txBox="1"/>
          <p:nvPr/>
        </p:nvSpPr>
        <p:spPr>
          <a:xfrm>
            <a:off x="9958060" y="5138631"/>
            <a:ext cx="99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Cast-off</a:t>
            </a:r>
          </a:p>
        </p:txBody>
      </p:sp>
    </p:spTree>
    <p:extLst>
      <p:ext uri="{BB962C8B-B14F-4D97-AF65-F5344CB8AC3E}">
        <p14:creationId xmlns:p14="http://schemas.microsoft.com/office/powerpoint/2010/main" val="2505384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B0331-AB28-7DCD-902F-3AE03DD53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0326" y="0"/>
            <a:ext cx="9144000" cy="607275"/>
          </a:xfrm>
        </p:spPr>
        <p:txBody>
          <a:bodyPr>
            <a:normAutofit/>
          </a:bodyPr>
          <a:lstStyle/>
          <a:p>
            <a:r>
              <a:rPr lang="en-US" sz="3600" b="1" dirty="0"/>
              <a:t>Name That Blood Pattern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DD2FE-F926-4932-10AA-FB0DCBC5C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917" y="607275"/>
            <a:ext cx="9144000" cy="42113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Passive/Transfer/Spatter</a:t>
            </a:r>
          </a:p>
        </p:txBody>
      </p:sp>
      <p:pic>
        <p:nvPicPr>
          <p:cNvPr id="1028" name="Picture 4" descr="Transfer - Blood Spatter Patterns">
            <a:extLst>
              <a:ext uri="{FF2B5EF4-FFF2-40B4-BE49-F238E27FC236}">
                <a16:creationId xmlns:a16="http://schemas.microsoft.com/office/drawing/2014/main" id="{F7DA4DA5-46A4-CA7E-C818-6DB5C359E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26" y="1478789"/>
            <a:ext cx="5192793" cy="447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all with blood splatters&#10;&#10;AI-generated content may be incorrect.">
            <a:extLst>
              <a:ext uri="{FF2B5EF4-FFF2-40B4-BE49-F238E27FC236}">
                <a16:creationId xmlns:a16="http://schemas.microsoft.com/office/drawing/2014/main" id="{E5567D86-3247-3DAF-5617-1130D2CC1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62" y="1028410"/>
            <a:ext cx="4935506" cy="55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9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B93F7-03F0-BFDE-17E8-BF034D9CD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CD8E7-0F7C-6EBE-FFF3-4C98BFA65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0326" y="0"/>
            <a:ext cx="9144000" cy="607275"/>
          </a:xfrm>
        </p:spPr>
        <p:txBody>
          <a:bodyPr>
            <a:normAutofit/>
          </a:bodyPr>
          <a:lstStyle/>
          <a:p>
            <a:r>
              <a:rPr lang="en-US" sz="3600" b="1" dirty="0"/>
              <a:t>Name That Blood Pattern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6F6241-677B-DA75-C639-6F7404DA5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917" y="607275"/>
            <a:ext cx="9144000" cy="42113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Passive/Transfer/Spatter</a:t>
            </a:r>
          </a:p>
        </p:txBody>
      </p:sp>
      <p:pic>
        <p:nvPicPr>
          <p:cNvPr id="1026" name="Picture 2" descr="Interactive Activity – Language of Forensics: Bloodstain Pattern Evidence">
            <a:extLst>
              <a:ext uri="{FF2B5EF4-FFF2-40B4-BE49-F238E27FC236}">
                <a16:creationId xmlns:a16="http://schemas.microsoft.com/office/drawing/2014/main" id="{4CE43D90-8A58-A5CE-5D67-AB32C6A2F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14" y="1028410"/>
            <a:ext cx="4540887" cy="56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lood Spatter Patterns Flashcards | Quizlet">
            <a:extLst>
              <a:ext uri="{FF2B5EF4-FFF2-40B4-BE49-F238E27FC236}">
                <a16:creationId xmlns:a16="http://schemas.microsoft.com/office/drawing/2014/main" id="{713E99FA-2637-5B27-AC76-EE009DE9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086" y="1635685"/>
            <a:ext cx="63500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28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25CD9-2B56-A029-157F-F51BDC542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8B45E-1DF6-0B55-0DCE-F02ACA8E7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0326" y="0"/>
            <a:ext cx="9144000" cy="607275"/>
          </a:xfrm>
        </p:spPr>
        <p:txBody>
          <a:bodyPr>
            <a:normAutofit/>
          </a:bodyPr>
          <a:lstStyle/>
          <a:p>
            <a:r>
              <a:rPr lang="en-US" sz="3600" b="1" dirty="0"/>
              <a:t>Name That Blood Pattern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B6B71-0C6D-5E76-0C8C-755EC2002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917" y="607275"/>
            <a:ext cx="9144000" cy="42113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Passive/Transfer/Spatter</a:t>
            </a:r>
          </a:p>
        </p:txBody>
      </p:sp>
      <p:pic>
        <p:nvPicPr>
          <p:cNvPr id="1030" name="Picture 6" descr="Gallery | blood-spatter">
            <a:extLst>
              <a:ext uri="{FF2B5EF4-FFF2-40B4-BE49-F238E27FC236}">
                <a16:creationId xmlns:a16="http://schemas.microsoft.com/office/drawing/2014/main" id="{B0159BDE-B196-AB75-9488-A04AAF59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9" y="1635685"/>
            <a:ext cx="6673036" cy="384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loodstain Pattern Analysis Training Dallas | Pinnacle Forensics">
            <a:extLst>
              <a:ext uri="{FF2B5EF4-FFF2-40B4-BE49-F238E27FC236}">
                <a16:creationId xmlns:a16="http://schemas.microsoft.com/office/drawing/2014/main" id="{421C532A-6C07-4E3D-BE2F-C091B1283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356" y="1028410"/>
            <a:ext cx="3776009" cy="56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52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42282-98C6-CC55-E215-A8475CA8D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 Video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Online Media 43" descr="How bloodstain pattern analysis works">
            <a:hlinkClick r:id="" action="ppaction://media"/>
            <a:extLst>
              <a:ext uri="{FF2B5EF4-FFF2-40B4-BE49-F238E27FC236}">
                <a16:creationId xmlns:a16="http://schemas.microsoft.com/office/drawing/2014/main" id="{3DD1F3FD-0496-7061-4256-BA2D06C2E7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5238" y="1315132"/>
            <a:ext cx="7608304" cy="429869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8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2621B-08A7-4C0A-FF1C-23285F26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577"/>
            <a:ext cx="10515600" cy="173842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Discussion:</a:t>
            </a:r>
            <a:r>
              <a:rPr lang="en-US" sz="4800" dirty="0"/>
              <a:t> How Reliable do You Think BPA is? What are its Strengths? Limitations?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F0678D-D2F8-5C88-7752-EC26F36F4BE3}"/>
              </a:ext>
            </a:extLst>
          </p:cNvPr>
          <p:cNvSpPr txBox="1">
            <a:spLocks/>
          </p:cNvSpPr>
          <p:nvPr/>
        </p:nvSpPr>
        <p:spPr>
          <a:xfrm>
            <a:off x="838200" y="3429000"/>
            <a:ext cx="10515600" cy="2440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Write Your Thoughts – 1 Minute</a:t>
            </a:r>
          </a:p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Turn to Neighbor and Share – 2 Minutes</a:t>
            </a:r>
          </a:p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Class Discussion </a:t>
            </a:r>
          </a:p>
        </p:txBody>
      </p:sp>
    </p:spTree>
    <p:extLst>
      <p:ext uri="{BB962C8B-B14F-4D97-AF65-F5344CB8AC3E}">
        <p14:creationId xmlns:p14="http://schemas.microsoft.com/office/powerpoint/2010/main" val="1823462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C0BF7D-852B-FF91-5E54-FE14426B8175}"/>
              </a:ext>
            </a:extLst>
          </p:cNvPr>
          <p:cNvSpPr txBox="1"/>
          <p:nvPr/>
        </p:nvSpPr>
        <p:spPr>
          <a:xfrm>
            <a:off x="4190382" y="189570"/>
            <a:ext cx="381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Lab Activity 1 – The Effect of Height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4422D8-1CD4-9ECF-C613-07564287C961}"/>
              </a:ext>
            </a:extLst>
          </p:cNvPr>
          <p:cNvSpPr txBox="1"/>
          <p:nvPr/>
        </p:nvSpPr>
        <p:spPr>
          <a:xfrm>
            <a:off x="855312" y="558901"/>
            <a:ext cx="462472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Materials: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Easel Paper (or similar large format paper)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Rulers/calipers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Meter Sticks/Measuring tape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Pipettes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Simulated Blood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Graph Paper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A380A-D918-B28C-43BE-572A96E52EEF}"/>
              </a:ext>
            </a:extLst>
          </p:cNvPr>
          <p:cNvSpPr txBox="1"/>
          <p:nvPr/>
        </p:nvSpPr>
        <p:spPr>
          <a:xfrm>
            <a:off x="81776" y="3025558"/>
            <a:ext cx="12006146" cy="3693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activity can be done in student groups of 2-4* – they will need to acquire the needed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 a table like the one provided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a meter stick/measuring tape and determine each origin </a:t>
            </a:r>
          </a:p>
          <a:p>
            <a:r>
              <a:rPr lang="en-US" dirty="0"/>
              <a:t>        height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a pipette filled with simulated blood, drop 6-9 droplets of </a:t>
            </a:r>
          </a:p>
          <a:p>
            <a:r>
              <a:rPr lang="en-US" dirty="0"/>
              <a:t>        blood onto the paper and draw a box around them with the height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Try to avoid dropping onto other drops! </a:t>
            </a:r>
          </a:p>
          <a:p>
            <a:r>
              <a:rPr lang="en-US" dirty="0"/>
              <a:t>        (ensure pipette tip is at origin height)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dry, measure (in mm) the diameter of each blood drop and </a:t>
            </a:r>
          </a:p>
          <a:p>
            <a:r>
              <a:rPr lang="en-US" dirty="0"/>
              <a:t>       then calculate the average size.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 all measurements at the end of experiment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a graph paper, make a scatterplot of origin height (x) versus</a:t>
            </a:r>
          </a:p>
          <a:p>
            <a:r>
              <a:rPr lang="en-US" dirty="0"/>
              <a:t>      droplet size (y)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5F0A2-F006-FF23-2FED-B402654313D4}"/>
              </a:ext>
            </a:extLst>
          </p:cNvPr>
          <p:cNvSpPr txBox="1"/>
          <p:nvPr/>
        </p:nvSpPr>
        <p:spPr>
          <a:xfrm>
            <a:off x="6201663" y="558901"/>
            <a:ext cx="5495966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Premise: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Height effects the size of blood droplets and which can provide insights in a crime scene investigation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height increases, the velocity of the droplet will increase and alter its impact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lab will explore those alterations and how pervasive/dramatic those are at different heights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706FB1-B260-3D41-0AE6-C331CEF1B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606" y="3516090"/>
            <a:ext cx="4991100" cy="3022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1E17D0-1652-73ED-4808-02048B8FE23C}"/>
              </a:ext>
            </a:extLst>
          </p:cNvPr>
          <p:cNvSpPr txBox="1"/>
          <p:nvPr/>
        </p:nvSpPr>
        <p:spPr>
          <a:xfrm>
            <a:off x="6996606" y="2711426"/>
            <a:ext cx="3451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Students should alternate roles</a:t>
            </a:r>
          </a:p>
        </p:txBody>
      </p:sp>
    </p:spTree>
    <p:extLst>
      <p:ext uri="{BB962C8B-B14F-4D97-AF65-F5344CB8AC3E}">
        <p14:creationId xmlns:p14="http://schemas.microsoft.com/office/powerpoint/2010/main" val="2125480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AD868-4496-66F1-58AE-F6DFAFB12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34489C-B804-1B3E-F6FA-C6D21609BE16}"/>
              </a:ext>
            </a:extLst>
          </p:cNvPr>
          <p:cNvSpPr txBox="1"/>
          <p:nvPr/>
        </p:nvSpPr>
        <p:spPr>
          <a:xfrm>
            <a:off x="3823961" y="110403"/>
            <a:ext cx="475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Lab Activity 2 – The Effect of Angle of Impact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A3F73-C2F2-D2C2-D490-32DEA15D2E0E}"/>
              </a:ext>
            </a:extLst>
          </p:cNvPr>
          <p:cNvSpPr txBox="1"/>
          <p:nvPr/>
        </p:nvSpPr>
        <p:spPr>
          <a:xfrm>
            <a:off x="855312" y="558901"/>
            <a:ext cx="4340083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Materials: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Clipboard with Printer 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Protractor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Rulers/calipers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Pipettes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Simulated Blood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Graph Paper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55EE5-9F74-E85D-D3B7-1EBCD96A159F}"/>
              </a:ext>
            </a:extLst>
          </p:cNvPr>
          <p:cNvSpPr txBox="1"/>
          <p:nvPr/>
        </p:nvSpPr>
        <p:spPr>
          <a:xfrm>
            <a:off x="81776" y="2858293"/>
            <a:ext cx="12006146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activity can be done in student groups of 2-4* – they will need to acquire the needed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Either provide or have students create the table displayed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Blood will be dropped onto the clipboard with angles determined with</a:t>
            </a:r>
          </a:p>
          <a:p>
            <a:r>
              <a:rPr lang="en-US" dirty="0"/>
              <a:t>        the protractor.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One edge of clipboard should always be on 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One student should hold protractor, another angling clipboard,</a:t>
            </a:r>
          </a:p>
          <a:p>
            <a:pPr lvl="1"/>
            <a:r>
              <a:rPr lang="en-US" dirty="0"/>
              <a:t>       one holding ruler for consistent height, and one dropping blood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a consistent height between 30-50cm from where you aim to drop</a:t>
            </a:r>
          </a:p>
          <a:p>
            <a:r>
              <a:rPr lang="en-US" dirty="0"/>
              <a:t>        the blood and drop 3-5 drops for each angle – be sure to label drops</a:t>
            </a:r>
          </a:p>
          <a:p>
            <a:r>
              <a:rPr lang="en-US" dirty="0"/>
              <a:t>        between the trials (use multiple sheets if needed)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dry, measure the length and width of each drop (mm) and record</a:t>
            </a:r>
          </a:p>
          <a:p>
            <a:r>
              <a:rPr lang="en-US" dirty="0"/>
              <a:t>       the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a graph paper, make two scatterplots: 1) angle (x) versus</a:t>
            </a:r>
          </a:p>
          <a:p>
            <a:r>
              <a:rPr lang="en-US" dirty="0"/>
              <a:t>       droplet width (y) and 2) angle (x) versus droplet length (y)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54C31-7474-03C3-325C-4D039A13C31A}"/>
              </a:ext>
            </a:extLst>
          </p:cNvPr>
          <p:cNvSpPr txBox="1"/>
          <p:nvPr/>
        </p:nvSpPr>
        <p:spPr>
          <a:xfrm>
            <a:off x="6201663" y="466373"/>
            <a:ext cx="549596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Premise: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Estimating the the angle at which blood impacts a surface can inform origin and directionality of the blood source.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severity of the angle at which a droplet impacts a surface will affect its size and shape.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lab will explore those alterations and show how changes are related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C29CE6-BD5C-B6E8-9D1E-623BFCC5C93A}"/>
              </a:ext>
            </a:extLst>
          </p:cNvPr>
          <p:cNvSpPr txBox="1"/>
          <p:nvPr/>
        </p:nvSpPr>
        <p:spPr>
          <a:xfrm>
            <a:off x="81776" y="2551418"/>
            <a:ext cx="3451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Students should alternate roles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2439A7-D3C7-3FF2-A12C-7568D4A9C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836" y="3429000"/>
            <a:ext cx="4418213" cy="312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07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411FB-71F8-B2A9-3C89-367F49B06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2A62DD-FC54-2C9A-A671-5F5888A801DE}"/>
              </a:ext>
            </a:extLst>
          </p:cNvPr>
          <p:cNvSpPr txBox="1"/>
          <p:nvPr/>
        </p:nvSpPr>
        <p:spPr>
          <a:xfrm>
            <a:off x="5027054" y="174355"/>
            <a:ext cx="164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Lab Write Ups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96A87-4D68-2B78-CE58-693BF33842AF}"/>
              </a:ext>
            </a:extLst>
          </p:cNvPr>
          <p:cNvSpPr txBox="1"/>
          <p:nvPr/>
        </p:nvSpPr>
        <p:spPr>
          <a:xfrm>
            <a:off x="144966" y="691376"/>
            <a:ext cx="1182029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How did blood droplet size change as height increased? Was this change consistent at every height?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How did blood droplet shape and features change as height increased (e.g., presence/absence of satellite drops)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How did blood droplet length and width change as angle increased?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How distinctive do you feel the difference in bloodstain patterns are? What are some limitations to this type of analysis?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638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047E74-DBFF-D4FD-97CD-DF73DB3BF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09A82BE-B1FF-F5FB-27B0-33577D3CE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901A377-3BBC-7752-FB31-5E1A12797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E155D1-6812-9DFC-4A01-98BA282B7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1EA966-CE4A-856E-7222-10D921ACF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D9B29A-53BB-EE2C-99A9-463CBD6C4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6133D320-BDFC-1ACB-617E-779F81149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8F30A-8EE3-5B00-1430-DD8A8CE21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What is Blood Pattern Analysis (BPA)?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8ECD72-C882-D44D-3D7C-764DF601D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DE993AB8-22A6-1DFA-5391-7D554ED09508}"/>
              </a:ext>
            </a:extLst>
          </p:cNvPr>
          <p:cNvSpPr/>
          <p:nvPr/>
        </p:nvSpPr>
        <p:spPr>
          <a:xfrm>
            <a:off x="838200" y="2270552"/>
            <a:ext cx="5910146" cy="12420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is a Bloodstain?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244527C-2F61-7718-2A28-4AC2577F7014}"/>
              </a:ext>
            </a:extLst>
          </p:cNvPr>
          <p:cNvSpPr/>
          <p:nvPr/>
        </p:nvSpPr>
        <p:spPr>
          <a:xfrm>
            <a:off x="3265449" y="3315050"/>
            <a:ext cx="7133063" cy="827629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Deposit of Blood on Some Surface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3E91490-8B1B-B19D-A32E-33A94D188438}"/>
              </a:ext>
            </a:extLst>
          </p:cNvPr>
          <p:cNvSpPr/>
          <p:nvPr/>
        </p:nvSpPr>
        <p:spPr>
          <a:xfrm>
            <a:off x="838200" y="4296356"/>
            <a:ext cx="5910146" cy="12420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is a Bloodstain Pattern?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C1D6412-2093-C1A3-926F-DEE810B93B65}"/>
              </a:ext>
            </a:extLst>
          </p:cNvPr>
          <p:cNvSpPr/>
          <p:nvPr/>
        </p:nvSpPr>
        <p:spPr>
          <a:xfrm>
            <a:off x="3265448" y="5418911"/>
            <a:ext cx="8158975" cy="981306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An </a:t>
            </a:r>
            <a:r>
              <a:rPr lang="en-US" sz="2800" u="sng" dirty="0"/>
              <a:t>organized</a:t>
            </a:r>
            <a:r>
              <a:rPr lang="en-US" sz="2800" dirty="0"/>
              <a:t> distribution or grouping of bloodstains that is potentially informative</a:t>
            </a:r>
          </a:p>
        </p:txBody>
      </p:sp>
    </p:spTree>
    <p:extLst>
      <p:ext uri="{BB962C8B-B14F-4D97-AF65-F5344CB8AC3E}">
        <p14:creationId xmlns:p14="http://schemas.microsoft.com/office/powerpoint/2010/main" val="223282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43358E-832F-88FD-ED8F-BF92ABC96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F142373-032E-0F05-8E2B-7B35C31F9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F2BFF9-7251-4F72-9B18-B8B593E58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C38F7F-89EB-E18D-795A-DFFD7D8C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1DCFE9-7B90-7EFB-FDB4-ED8B963E9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3B53BFA-082B-EFB1-B02D-A78DB5723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A9081AE5-CF6E-4ABB-3E2C-1E2D85F39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ED6335-4FA1-9BA9-7C6B-0671C8FC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What is Blood Pattern Analysis (BPA)?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1DE35AA-1B3A-C540-966F-497DAE3AE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2534F6C-097C-AFDD-1A1B-5EA9782FB0CE}"/>
              </a:ext>
            </a:extLst>
          </p:cNvPr>
          <p:cNvSpPr/>
          <p:nvPr/>
        </p:nvSpPr>
        <p:spPr>
          <a:xfrm>
            <a:off x="838200" y="2942060"/>
            <a:ext cx="5910146" cy="12420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is Blood Pattern Analysis?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C6E8A4-FB81-D243-7C60-05E0EEA75EEA}"/>
              </a:ext>
            </a:extLst>
          </p:cNvPr>
          <p:cNvSpPr/>
          <p:nvPr/>
        </p:nvSpPr>
        <p:spPr>
          <a:xfrm>
            <a:off x="3265449" y="4086919"/>
            <a:ext cx="8326243" cy="1546883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 examination of shape, size, location, distribution of bloodstains  to provide an interpretation on their origin</a:t>
            </a:r>
          </a:p>
        </p:txBody>
      </p:sp>
    </p:spTree>
    <p:extLst>
      <p:ext uri="{BB962C8B-B14F-4D97-AF65-F5344CB8AC3E}">
        <p14:creationId xmlns:p14="http://schemas.microsoft.com/office/powerpoint/2010/main" val="342744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9F4781-A0E7-43E7-144B-B3BF866D2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3815962-A322-3600-EECD-25154CE35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CDFBA1B-EB8B-155C-B39C-6CC0B4508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BBEDA92-B957-104D-ECDE-30D385991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6C0014E-B35A-C5A2-C13F-EE8C40B70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DCEEE01-8740-A01D-926F-E07D181B1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12859C4-0DA7-4702-CB4F-11E1F0A8C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8F427-2E34-9CB8-556B-3ACB7084C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What Does BPA Require?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9A4B7F-D10D-15A2-46A9-500772DF0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544C14C-71BB-C479-E90A-9F82BB342AAA}"/>
              </a:ext>
            </a:extLst>
          </p:cNvPr>
          <p:cNvSpPr/>
          <p:nvPr/>
        </p:nvSpPr>
        <p:spPr>
          <a:xfrm>
            <a:off x="134027" y="2856637"/>
            <a:ext cx="5078255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Understanding Physical Properties of Blood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6B3F884-D639-810D-9EDD-55B4EE8A463A}"/>
              </a:ext>
            </a:extLst>
          </p:cNvPr>
          <p:cNvSpPr/>
          <p:nvPr/>
        </p:nvSpPr>
        <p:spPr>
          <a:xfrm>
            <a:off x="134027" y="4001363"/>
            <a:ext cx="5078255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Understanding of Physics and Fluid Dynamics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E576090-610E-7F11-8CB1-3ED89B9569C5}"/>
              </a:ext>
            </a:extLst>
          </p:cNvPr>
          <p:cNvSpPr/>
          <p:nvPr/>
        </p:nvSpPr>
        <p:spPr>
          <a:xfrm>
            <a:off x="134027" y="5243338"/>
            <a:ext cx="5078255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Robust Documentation</a:t>
            </a:r>
          </a:p>
        </p:txBody>
      </p:sp>
      <p:pic>
        <p:nvPicPr>
          <p:cNvPr id="11" name="Picture 10" descr="A group of blood splatters on a wall&#10;&#10;AI-generated content may be incorrect.">
            <a:extLst>
              <a:ext uri="{FF2B5EF4-FFF2-40B4-BE49-F238E27FC236}">
                <a16:creationId xmlns:a16="http://schemas.microsoft.com/office/drawing/2014/main" id="{C07BBC13-5ECE-7EF7-35ED-365A9622A5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" b="15308"/>
          <a:stretch>
            <a:fillRect/>
          </a:stretch>
        </p:blipFill>
        <p:spPr>
          <a:xfrm>
            <a:off x="5350452" y="2560322"/>
            <a:ext cx="6745850" cy="37945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B65700-F0A4-3EA0-05ED-7A11E9989247}"/>
              </a:ext>
            </a:extLst>
          </p:cNvPr>
          <p:cNvSpPr txBox="1"/>
          <p:nvPr/>
        </p:nvSpPr>
        <p:spPr>
          <a:xfrm>
            <a:off x="5667936" y="2755239"/>
            <a:ext cx="85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8356FA-8CB5-FACE-96FD-3B756365556F}"/>
              </a:ext>
            </a:extLst>
          </p:cNvPr>
          <p:cNvSpPr txBox="1"/>
          <p:nvPr/>
        </p:nvSpPr>
        <p:spPr>
          <a:xfrm>
            <a:off x="6387890" y="4370382"/>
            <a:ext cx="109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0560C9-44A5-24D2-3694-8A80156BED5C}"/>
              </a:ext>
            </a:extLst>
          </p:cNvPr>
          <p:cNvSpPr txBox="1"/>
          <p:nvPr/>
        </p:nvSpPr>
        <p:spPr>
          <a:xfrm>
            <a:off x="9887905" y="4883726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Angles</a:t>
            </a:r>
          </a:p>
        </p:txBody>
      </p:sp>
    </p:spTree>
    <p:extLst>
      <p:ext uri="{BB962C8B-B14F-4D97-AF65-F5344CB8AC3E}">
        <p14:creationId xmlns:p14="http://schemas.microsoft.com/office/powerpoint/2010/main" val="290834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83AD8-E2C6-6D8C-F126-727437935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FC42D44-46FD-1D6F-5054-CFFF3EE4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6ED2B26-2646-3E7C-A337-2650ABC02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7D129C-6900-3FD5-6724-D465644B4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6A3A0DC-A55E-9C74-AE0A-7737B1CBF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92271FB-7DC3-A1E4-8520-783F90743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5BEA02D0-9A22-7C60-A4C1-62BCF40F2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B100C-E5B1-B45E-CDD0-ACAB42A51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Physical Properties of Blood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7D2A858-F46D-64A1-0E1A-43C91E1E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BA9C8B7-5B57-55A6-3711-A9D7376059FE}"/>
              </a:ext>
            </a:extLst>
          </p:cNvPr>
          <p:cNvSpPr/>
          <p:nvPr/>
        </p:nvSpPr>
        <p:spPr>
          <a:xfrm>
            <a:off x="365764" y="2864023"/>
            <a:ext cx="5078255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is Surface Tension?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80F2151-B4F3-250C-0AF2-994AB02BF68F}"/>
              </a:ext>
            </a:extLst>
          </p:cNvPr>
          <p:cNvSpPr/>
          <p:nvPr/>
        </p:nvSpPr>
        <p:spPr>
          <a:xfrm>
            <a:off x="365764" y="3600270"/>
            <a:ext cx="5078255" cy="2041134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Determined by fluid molecule bonds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Ability to resist external force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Pulls molecules to center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6C88DD-B754-DC1E-A6FA-EB6FD53301B2}"/>
              </a:ext>
            </a:extLst>
          </p:cNvPr>
          <p:cNvSpPr txBox="1"/>
          <p:nvPr/>
        </p:nvSpPr>
        <p:spPr>
          <a:xfrm>
            <a:off x="195859" y="5776112"/>
            <a:ext cx="5669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 Blood Droplets are Always Spherical</a:t>
            </a:r>
          </a:p>
          <a:p>
            <a:pPr algn="ctr"/>
            <a:r>
              <a:rPr lang="en-US" sz="1600" dirty="0"/>
              <a:t>(in isolation)</a:t>
            </a:r>
            <a:endParaRPr lang="en-US" sz="2400" dirty="0"/>
          </a:p>
        </p:txBody>
      </p:sp>
      <p:pic>
        <p:nvPicPr>
          <p:cNvPr id="4" name="Online Media 3" descr="Blood dripping from a wrench handle | Blood Spatter Analysis">
            <a:hlinkClick r:id="" action="ppaction://media"/>
            <a:extLst>
              <a:ext uri="{FF2B5EF4-FFF2-40B4-BE49-F238E27FC236}">
                <a16:creationId xmlns:a16="http://schemas.microsoft.com/office/drawing/2014/main" id="{F72C36DD-101A-7A77-0259-5D0E3DEADE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19218" y="2605645"/>
            <a:ext cx="5128348" cy="384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4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27E7A1-F5A0-2AC5-EA8E-49B20BBCA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A83F52C-F864-F93C-171D-070AFCABE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EE46323-32AE-7CBA-13D8-0E131A320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BC5C073-4AA9-35EC-1489-A6A3A215B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EF56F6D-EB44-DF3A-CF0F-423CB6AEF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952BC00-CFB5-D7A4-0307-645D89882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9B588D5-8D98-AE3A-8204-97603DA9E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631B1-5789-0486-133F-413EB009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Physical Properties of Blood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9197E9-BF9E-63EE-E0AC-C1175817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430A6D2-CA49-8FB3-6903-3B624F30445F}"/>
              </a:ext>
            </a:extLst>
          </p:cNvPr>
          <p:cNvSpPr/>
          <p:nvPr/>
        </p:nvSpPr>
        <p:spPr>
          <a:xfrm>
            <a:off x="365764" y="2720331"/>
            <a:ext cx="5078255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Surface Tension &gt; </a:t>
            </a:r>
          </a:p>
          <a:p>
            <a:pPr algn="ctr"/>
            <a:r>
              <a:rPr lang="en-US" sz="2800" dirty="0"/>
              <a:t>Gravity/Air Resistance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6E24CBA-9465-D403-8EE0-D09B03C5A845}"/>
              </a:ext>
            </a:extLst>
          </p:cNvPr>
          <p:cNvSpPr/>
          <p:nvPr/>
        </p:nvSpPr>
        <p:spPr>
          <a:xfrm>
            <a:off x="365763" y="4340914"/>
            <a:ext cx="5078255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Velocity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5844CA-0A7F-1FFC-9451-7FA296C713FA}"/>
              </a:ext>
            </a:extLst>
          </p:cNvPr>
          <p:cNvSpPr txBox="1"/>
          <p:nvPr/>
        </p:nvSpPr>
        <p:spPr>
          <a:xfrm>
            <a:off x="874430" y="3738030"/>
            <a:ext cx="397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 regardless of a droplet’s</a:t>
            </a:r>
            <a:endParaRPr lang="en-US" sz="24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D832038-C063-4FDB-583B-E01A7394463B}"/>
              </a:ext>
            </a:extLst>
          </p:cNvPr>
          <p:cNvSpPr/>
          <p:nvPr/>
        </p:nvSpPr>
        <p:spPr>
          <a:xfrm>
            <a:off x="2647507" y="4973779"/>
            <a:ext cx="3446315" cy="509671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Speed in a direction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889415-AE6B-AD8D-D071-FFB7557D5471}"/>
              </a:ext>
            </a:extLst>
          </p:cNvPr>
          <p:cNvSpPr txBox="1"/>
          <p:nvPr/>
        </p:nvSpPr>
        <p:spPr>
          <a:xfrm>
            <a:off x="455533" y="5630223"/>
            <a:ext cx="4898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It remains a sphere until acted on </a:t>
            </a:r>
          </a:p>
          <a:p>
            <a:pPr algn="ctr"/>
            <a:r>
              <a:rPr lang="en-US" sz="2400" b="1" dirty="0"/>
              <a:t>by an </a:t>
            </a:r>
            <a:r>
              <a:rPr lang="en-US" sz="2400" b="1" u="sng" dirty="0"/>
              <a:t>external force</a:t>
            </a:r>
            <a:endParaRPr lang="en-US" sz="2400" u="sng" dirty="0"/>
          </a:p>
        </p:txBody>
      </p:sp>
      <p:pic>
        <p:nvPicPr>
          <p:cNvPr id="25" name="Online Media 24" descr="Blood drop falling 100 cm onto cement board | Blood Spatter Analysis">
            <a:hlinkClick r:id="" action="ppaction://media"/>
            <a:extLst>
              <a:ext uri="{FF2B5EF4-FFF2-40B4-BE49-F238E27FC236}">
                <a16:creationId xmlns:a16="http://schemas.microsoft.com/office/drawing/2014/main" id="{D63AC0DB-3D18-64A7-B0FB-043A00C293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18448" y="2704014"/>
            <a:ext cx="5587740" cy="34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3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2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27E7A1-F5A0-2AC5-EA8E-49B20BBCA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A83F52C-F864-F93C-171D-070AFCABE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EE46323-32AE-7CBA-13D8-0E131A320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BC5C073-4AA9-35EC-1489-A6A3A215B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EF56F6D-EB44-DF3A-CF0F-423CB6AEF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952BC00-CFB5-D7A4-0307-645D89882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9B588D5-8D98-AE3A-8204-97603DA9E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631B1-5789-0486-133F-413EB009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Anatomy of a Stain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9197E9-BF9E-63EE-E0AC-C1175817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6E24CBA-9465-D403-8EE0-D09B03C5A845}"/>
              </a:ext>
            </a:extLst>
          </p:cNvPr>
          <p:cNvSpPr/>
          <p:nvPr/>
        </p:nvSpPr>
        <p:spPr>
          <a:xfrm>
            <a:off x="367941" y="4010224"/>
            <a:ext cx="5078255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Satellites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D832038-C063-4FDB-583B-E01A7394463B}"/>
              </a:ext>
            </a:extLst>
          </p:cNvPr>
          <p:cNvSpPr/>
          <p:nvPr/>
        </p:nvSpPr>
        <p:spPr>
          <a:xfrm>
            <a:off x="1509823" y="4643089"/>
            <a:ext cx="4586177" cy="509671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Small Droplets Around Parent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FFCC1B3-FD3B-DC1D-B3E6-B5FEE6A58BAD}"/>
              </a:ext>
            </a:extLst>
          </p:cNvPr>
          <p:cNvSpPr/>
          <p:nvPr/>
        </p:nvSpPr>
        <p:spPr>
          <a:xfrm>
            <a:off x="463692" y="2649289"/>
            <a:ext cx="5078255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Parent Stain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085A788-4832-2F7C-6831-ADA280845C8F}"/>
              </a:ext>
            </a:extLst>
          </p:cNvPr>
          <p:cNvSpPr/>
          <p:nvPr/>
        </p:nvSpPr>
        <p:spPr>
          <a:xfrm>
            <a:off x="1509824" y="3282154"/>
            <a:ext cx="4681928" cy="509671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Main/First Drop on a Surface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302AD8F-CEA0-273A-2AD7-FFE3B4008421}"/>
              </a:ext>
            </a:extLst>
          </p:cNvPr>
          <p:cNvSpPr/>
          <p:nvPr/>
        </p:nvSpPr>
        <p:spPr>
          <a:xfrm>
            <a:off x="463692" y="5279127"/>
            <a:ext cx="5078255" cy="8606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Spines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33C8FF9-9164-08C1-34C9-59053B888AD3}"/>
              </a:ext>
            </a:extLst>
          </p:cNvPr>
          <p:cNvSpPr/>
          <p:nvPr/>
        </p:nvSpPr>
        <p:spPr>
          <a:xfrm>
            <a:off x="1509823" y="5911992"/>
            <a:ext cx="4771360" cy="636034"/>
          </a:xfrm>
          <a:prstGeom prst="roundRect">
            <a:avLst/>
          </a:prstGeom>
          <a:solidFill>
            <a:schemeClr val="tx2">
              <a:lumMod val="25000"/>
              <a:lumOff val="75000"/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Thin Spokes – Connect Parent and Satellites</a:t>
            </a:r>
          </a:p>
        </p:txBody>
      </p:sp>
      <p:pic>
        <p:nvPicPr>
          <p:cNvPr id="49" name="Picture 2" descr="Bloodstain Pattern Analysis: Principles">
            <a:extLst>
              <a:ext uri="{FF2B5EF4-FFF2-40B4-BE49-F238E27FC236}">
                <a16:creationId xmlns:a16="http://schemas.microsoft.com/office/drawing/2014/main" id="{05FBE11E-DB21-5BDA-246E-A784410B7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-2874" r="63274" b="2874"/>
          <a:stretch>
            <a:fillRect/>
          </a:stretch>
        </p:blipFill>
        <p:spPr bwMode="auto">
          <a:xfrm>
            <a:off x="6588078" y="2770340"/>
            <a:ext cx="3532732" cy="34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2291ADEA-BC84-728A-93CD-2C336EB03930}"/>
              </a:ext>
            </a:extLst>
          </p:cNvPr>
          <p:cNvSpPr/>
          <p:nvPr/>
        </p:nvSpPr>
        <p:spPr>
          <a:xfrm>
            <a:off x="7423852" y="3791825"/>
            <a:ext cx="1665139" cy="16171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Parent Stain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7F59FA42-8079-A327-2BA9-BE64267369AD}"/>
              </a:ext>
            </a:extLst>
          </p:cNvPr>
          <p:cNvSpPr/>
          <p:nvPr/>
        </p:nvSpPr>
        <p:spPr>
          <a:xfrm>
            <a:off x="10183365" y="2829378"/>
            <a:ext cx="1364201" cy="6589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Spines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1657FAA-DEF4-216F-7273-272E615BA722}"/>
              </a:ext>
            </a:extLst>
          </p:cNvPr>
          <p:cNvSpPr/>
          <p:nvPr/>
        </p:nvSpPr>
        <p:spPr>
          <a:xfrm>
            <a:off x="10176975" y="5653544"/>
            <a:ext cx="1710225" cy="6589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Satellites</a:t>
            </a:r>
          </a:p>
        </p:txBody>
      </p:sp>
    </p:spTree>
    <p:extLst>
      <p:ext uri="{BB962C8B-B14F-4D97-AF65-F5344CB8AC3E}">
        <p14:creationId xmlns:p14="http://schemas.microsoft.com/office/powerpoint/2010/main" val="117816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</TotalTime>
  <Words>1980</Words>
  <Application>Microsoft Macintosh PowerPoint</Application>
  <PresentationFormat>Widescreen</PresentationFormat>
  <Paragraphs>310</Paragraphs>
  <Slides>33</Slides>
  <Notes>19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Aptos</vt:lpstr>
      <vt:lpstr>Aptos Display</vt:lpstr>
      <vt:lpstr>Arial</vt:lpstr>
      <vt:lpstr>Office Theme</vt:lpstr>
      <vt:lpstr>Intro to Blood Pattern Analysis</vt:lpstr>
      <vt:lpstr>Goals</vt:lpstr>
      <vt:lpstr>Intro Video</vt:lpstr>
      <vt:lpstr>What is Blood Pattern Analysis (BPA)?</vt:lpstr>
      <vt:lpstr>What is Blood Pattern Analysis (BPA)?</vt:lpstr>
      <vt:lpstr>What Does BPA Require?</vt:lpstr>
      <vt:lpstr>Physical Properties of Blood</vt:lpstr>
      <vt:lpstr>Physical Properties of Blood</vt:lpstr>
      <vt:lpstr>Anatomy of a Stain</vt:lpstr>
      <vt:lpstr>Anatomy of a Stain</vt:lpstr>
      <vt:lpstr>Anatomy of a Stain</vt:lpstr>
      <vt:lpstr>Surface Texture Effects</vt:lpstr>
      <vt:lpstr>Categories of Blood Patterns</vt:lpstr>
      <vt:lpstr>Passive Patterns</vt:lpstr>
      <vt:lpstr>Passive Patterns</vt:lpstr>
      <vt:lpstr>Passive Patterns</vt:lpstr>
      <vt:lpstr>Transfer Patterns</vt:lpstr>
      <vt:lpstr>Transfer Patterns</vt:lpstr>
      <vt:lpstr>Spatter Patterns</vt:lpstr>
      <vt:lpstr>Spatter Patterns</vt:lpstr>
      <vt:lpstr>Spatter Patterns</vt:lpstr>
      <vt:lpstr>Spatter Patterns</vt:lpstr>
      <vt:lpstr>PowerPoint Presentation</vt:lpstr>
      <vt:lpstr>PowerPoint Presentation</vt:lpstr>
      <vt:lpstr>PowerPoint Presentation</vt:lpstr>
      <vt:lpstr>PowerPoint Presentation</vt:lpstr>
      <vt:lpstr>Name That Blood Pattern</vt:lpstr>
      <vt:lpstr>Name That Blood Pattern</vt:lpstr>
      <vt:lpstr>Name That Blood Pattern</vt:lpstr>
      <vt:lpstr>Discussion: How Reliable do You Think BPA is? What are its Strengths? Limitations?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Delgado</dc:creator>
  <cp:lastModifiedBy>Thomas Delgado</cp:lastModifiedBy>
  <cp:revision>10</cp:revision>
  <dcterms:created xsi:type="dcterms:W3CDTF">2025-12-03T19:17:23Z</dcterms:created>
  <dcterms:modified xsi:type="dcterms:W3CDTF">2025-12-11T19:56:36Z</dcterms:modified>
</cp:coreProperties>
</file>